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8" r:id="rId1"/>
    <p:sldMasterId id="2147483772" r:id="rId2"/>
  </p:sldMasterIdLst>
  <p:notesMasterIdLst>
    <p:notesMasterId r:id="rId24"/>
  </p:notesMasterIdLst>
  <p:sldIdLst>
    <p:sldId id="256" r:id="rId3"/>
    <p:sldId id="257" r:id="rId4"/>
    <p:sldId id="285" r:id="rId5"/>
    <p:sldId id="284" r:id="rId6"/>
    <p:sldId id="286" r:id="rId7"/>
    <p:sldId id="287" r:id="rId8"/>
    <p:sldId id="302" r:id="rId9"/>
    <p:sldId id="288" r:id="rId10"/>
    <p:sldId id="260" r:id="rId11"/>
    <p:sldId id="290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89" r:id="rId20"/>
    <p:sldId id="299" r:id="rId21"/>
    <p:sldId id="301" r:id="rId22"/>
    <p:sldId id="303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ill Sans MT" panose="020B0502020104020203" pitchFamily="34" charset="0"/>
      <p:regular r:id="rId29"/>
      <p:bold r:id="rId30"/>
      <p:italic r:id="rId31"/>
      <p:boldItalic r:id="rId32"/>
    </p:embeddedFont>
    <p:embeddedFont>
      <p:font typeface="Microsoft Sans Serif" panose="020B0604020202020204" pitchFamily="34" charset="0"/>
      <p:regular r:id="rId33"/>
    </p:embeddedFont>
    <p:embeddedFont>
      <p:font typeface="Tw Cen MT" panose="020B0602020104020603" pitchFamily="34" charset="0"/>
      <p:regular r:id="rId34"/>
      <p:bold r:id="rId35"/>
      <p:italic r:id="rId36"/>
      <p:boldItalic r:id="rId37"/>
    </p:embeddedFont>
    <p:embeddedFont>
      <p:font typeface="Tw Cen MT Condensed" panose="020B0606020104020203" pitchFamily="34" charset="0"/>
      <p:regular r:id="rId38"/>
      <p:bold r:id="rId39"/>
    </p:embeddedFont>
    <p:embeddedFont>
      <p:font typeface="Wingdings 3" panose="05040102010807070707" pitchFamily="18" charset="2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KfvbWt2laOffmjG1ANpPyrxdz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00000"/>
    <a:srgbClr val="33CC33"/>
    <a:srgbClr val="F69872"/>
    <a:srgbClr val="F9DF95"/>
    <a:srgbClr val="92FC04"/>
    <a:srgbClr val="21E36B"/>
    <a:srgbClr val="00CC00"/>
    <a:srgbClr val="FF5C4F"/>
    <a:srgbClr val="C5E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customschemas.google.com/relationships/presentationmetadata" Target="metadata"/><Relationship Id="rId20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812142865593244"/>
          <c:y val="0.19338934735772287"/>
          <c:w val="0.58315254510829972"/>
          <c:h val="0.6809345882798089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47E-8841-8CCE-83E1FEE173C6}"/>
              </c:ext>
            </c:extLst>
          </c:dPt>
          <c:dPt>
            <c:idx val="1"/>
            <c:bubble3D val="0"/>
            <c:explosion val="27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47E-8841-8CCE-83E1FEE173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47E-8841-8CCE-83E1FEE173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47E-8841-8CCE-83E1FEE173C6}"/>
              </c:ext>
            </c:extLst>
          </c:dPt>
          <c:cat>
            <c:strRef>
              <c:f>Sheet1!$A$2:$A$5</c:f>
              <c:strCache>
                <c:ptCount val="3"/>
                <c:pt idx="0">
                  <c:v>UG</c:v>
                </c:pt>
                <c:pt idx="1">
                  <c:v>PG</c:v>
                </c:pt>
                <c:pt idx="2">
                  <c:v>PhD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1.3</c:v>
                </c:pt>
                <c:pt idx="1">
                  <c:v>1.3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7E-8841-8CCE-83E1FEE173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70348693316928324"/>
          <c:y val="0.42234101611853436"/>
          <c:w val="0.2320463283921114"/>
          <c:h val="0.41363044666195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400" b="0" i="0" u="none" strike="noStrike" kern="1200" baseline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812142865593244"/>
          <c:y val="0.19338934735772287"/>
          <c:w val="0.58315254510829972"/>
          <c:h val="0.6809345882798089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348693316928324"/>
          <c:y val="0.42234101611853436"/>
          <c:w val="0.2320463283921114"/>
          <c:h val="0.41363044666195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812142865593244"/>
          <c:y val="0.19338934735772287"/>
          <c:w val="0.58315254510829972"/>
          <c:h val="0.6809345882798089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47E-8841-8CCE-83E1FEE173C6}"/>
              </c:ext>
            </c:extLst>
          </c:dPt>
          <c:dPt>
            <c:idx val="1"/>
            <c:bubble3D val="0"/>
            <c:explosion val="27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47E-8841-8CCE-83E1FEE173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47E-8841-8CCE-83E1FEE173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47E-8841-8CCE-83E1FEE173C6}"/>
              </c:ext>
            </c:extLst>
          </c:dPt>
          <c:cat>
            <c:strRef>
              <c:f>Sheet1!$A$2:$A$5</c:f>
              <c:strCache>
                <c:ptCount val="3"/>
                <c:pt idx="0">
                  <c:v>UG</c:v>
                </c:pt>
                <c:pt idx="1">
                  <c:v>PG</c:v>
                </c:pt>
                <c:pt idx="2">
                  <c:v>PhD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1.3</c:v>
                </c:pt>
                <c:pt idx="1">
                  <c:v>1.3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7E-8841-8CCE-83E1FEE173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70348693316928324"/>
          <c:y val="0.42234101611853436"/>
          <c:w val="0.2320463283921114"/>
          <c:h val="0.41363044666195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400" b="0" i="0" u="none" strike="noStrike" kern="1200" baseline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205256237904594E-2"/>
          <c:y val="2.7633256639907892E-2"/>
          <c:w val="0.5073122719416171"/>
          <c:h val="0.853938500617629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F6228"/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FA9-4C38-AC35-F79E64952B59}"/>
              </c:ext>
            </c:extLst>
          </c:dPt>
          <c:dPt>
            <c:idx val="1"/>
            <c:bubble3D val="0"/>
            <c:spPr>
              <a:solidFill>
                <a:srgbClr val="EEB208"/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FA9-4C38-AC35-F79E64952B59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FA9-4C38-AC35-F79E64952B59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FA9-4C38-AC35-F79E64952B59}"/>
              </c:ext>
            </c:extLst>
          </c:dPt>
          <c:dPt>
            <c:idx val="8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FA9-4C38-AC35-F79E64952B59}"/>
              </c:ext>
            </c:extLst>
          </c:dPt>
          <c:cat>
            <c:strRef>
              <c:f>Sheet1!$A$2:$A$16</c:f>
              <c:strCache>
                <c:ptCount val="15"/>
                <c:pt idx="0">
                  <c:v>Auto &amp; Automotive energy</c:v>
                </c:pt>
                <c:pt idx="1">
                  <c:v>Power</c:v>
                </c:pt>
                <c:pt idx="2">
                  <c:v>Big Data &amp; Analytics</c:v>
                </c:pt>
                <c:pt idx="3">
                  <c:v>Mech Eng &amp; Design</c:v>
                </c:pt>
                <c:pt idx="4">
                  <c:v>Financial Services</c:v>
                </c:pt>
                <c:pt idx="5">
                  <c:v>Product Eng &amp; Design</c:v>
                </c:pt>
                <c:pt idx="6">
                  <c:v>ITES &amp; Consulting</c:v>
                </c:pt>
                <c:pt idx="7">
                  <c:v>Bio - Medical Device</c:v>
                </c:pt>
                <c:pt idx="8">
                  <c:v>Telecom &amp; Networks</c:v>
                </c:pt>
                <c:pt idx="9">
                  <c:v>Social Enterprises </c:v>
                </c:pt>
                <c:pt idx="10">
                  <c:v>IP Services</c:v>
                </c:pt>
                <c:pt idx="11">
                  <c:v>Industry/Professional bodies</c:v>
                </c:pt>
                <c:pt idx="12">
                  <c:v>Incubators</c:v>
                </c:pt>
                <c:pt idx="13">
                  <c:v>Technology &amp; Policy</c:v>
                </c:pt>
                <c:pt idx="14">
                  <c:v>Bio Process</c:v>
                </c:pt>
              </c:strCache>
            </c:strRef>
          </c:cat>
          <c:val>
            <c:numRef>
              <c:f>Sheet1!$B$2:$B$16</c:f>
              <c:numCache>
                <c:formatCode>0.00%</c:formatCode>
                <c:ptCount val="15"/>
                <c:pt idx="0">
                  <c:v>0.12200000000000009</c:v>
                </c:pt>
                <c:pt idx="1">
                  <c:v>6.1000000000000013E-2</c:v>
                </c:pt>
                <c:pt idx="2">
                  <c:v>6.1000000000000013E-2</c:v>
                </c:pt>
                <c:pt idx="3">
                  <c:v>0.15300000000000027</c:v>
                </c:pt>
                <c:pt idx="4">
                  <c:v>4.5000000000000012E-2</c:v>
                </c:pt>
                <c:pt idx="5" formatCode="0%">
                  <c:v>3.0000000000000002E-2</c:v>
                </c:pt>
                <c:pt idx="6">
                  <c:v>0.19700000000000001</c:v>
                </c:pt>
                <c:pt idx="7" formatCode="0%">
                  <c:v>3.0000000000000002E-2</c:v>
                </c:pt>
                <c:pt idx="8">
                  <c:v>0.10600000000000002</c:v>
                </c:pt>
                <c:pt idx="9">
                  <c:v>4.5000000000000012E-2</c:v>
                </c:pt>
                <c:pt idx="10" formatCode="0%">
                  <c:v>3.0000000000000002E-2</c:v>
                </c:pt>
                <c:pt idx="11">
                  <c:v>3.0000000000000002E-2</c:v>
                </c:pt>
                <c:pt idx="12">
                  <c:v>4.5000000000000012E-2</c:v>
                </c:pt>
                <c:pt idx="13" formatCode="0%">
                  <c:v>3.0000000000000002E-2</c:v>
                </c:pt>
                <c:pt idx="14">
                  <c:v>1.4999999999999998E-2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FA9-4C38-AC35-F79E64952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7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8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9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0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1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2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3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4"/>
        <c:txPr>
          <a:bodyPr/>
          <a:lstStyle/>
          <a:p>
            <a:pPr>
              <a:defRPr sz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4043705957956001"/>
          <c:y val="6.0860041314952179E-2"/>
          <c:w val="0.45956294042043994"/>
          <c:h val="0.88222699803365601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743686551550295"/>
          <c:y val="4.0816332716415001E-2"/>
          <c:w val="0.44321743257360657"/>
          <c:h val="0.87028357889815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Industry Sector </c:v>
                </c:pt>
              </c:strCache>
            </c:strRef>
          </c:tx>
          <c:spPr>
            <a:solidFill>
              <a:srgbClr val="D84B0D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812-4240-A600-A17E52E4A94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812-4240-A600-A17E52E4A94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812-4240-A600-A17E52E4A94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812-4240-A600-A17E52E4A94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812-4240-A600-A17E52E4A94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812-4240-A600-A17E52E4A948}"/>
              </c:ext>
            </c:extLst>
          </c:dPt>
          <c:cat>
            <c:strRef>
              <c:f>Sheet1!$A$2:$A$14</c:f>
              <c:strCache>
                <c:ptCount val="13"/>
                <c:pt idx="0">
                  <c:v>Manuf./Auto, EV/Robotics</c:v>
                </c:pt>
                <c:pt idx="1">
                  <c:v>AI, ML, Data Sc, AR/XR, Cyber Sec.</c:v>
                </c:pt>
                <c:pt idx="2">
                  <c:v>Health &amp; Assistive Tech</c:v>
                </c:pt>
                <c:pt idx="3">
                  <c:v>Consultancy (Engg, Policy, others)</c:v>
                </c:pt>
                <c:pt idx="4">
                  <c:v>IoT </c:v>
                </c:pt>
                <c:pt idx="5">
                  <c:v>EdTech &amp; Skill Dev</c:v>
                </c:pt>
                <c:pt idx="6">
                  <c:v>Biotech / Bioinformatics</c:v>
                </c:pt>
                <c:pt idx="7">
                  <c:v>Energy, Net Zero, Battery</c:v>
                </c:pt>
                <c:pt idx="8">
                  <c:v>Water, Sanitation</c:v>
                </c:pt>
                <c:pt idx="9">
                  <c:v>AgriTech</c:v>
                </c:pt>
                <c:pt idx="10">
                  <c:v>Livelihood</c:v>
                </c:pt>
                <c:pt idx="11">
                  <c:v>FinTech</c:v>
                </c:pt>
                <c:pt idx="12">
                  <c:v>Waste to value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60</c:v>
                </c:pt>
                <c:pt idx="1">
                  <c:v>52</c:v>
                </c:pt>
                <c:pt idx="2">
                  <c:v>49</c:v>
                </c:pt>
                <c:pt idx="3">
                  <c:v>17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9</c:v>
                </c:pt>
                <c:pt idx="8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6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12-4240-A600-A17E52E4A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18951264"/>
        <c:axId val="1718945280"/>
      </c:barChart>
      <c:catAx>
        <c:axId val="1718951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 algn="l">
              <a:defRPr sz="1050" b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  <c:crossAx val="1718945280"/>
        <c:crosses val="autoZero"/>
        <c:auto val="1"/>
        <c:lblAlgn val="ctr"/>
        <c:lblOffset val="100"/>
        <c:noMultiLvlLbl val="0"/>
      </c:catAx>
      <c:valAx>
        <c:axId val="1718945280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1"/>
                </a:solidFill>
                <a:latin typeface="Calibri"/>
                <a:cs typeface="Calibri"/>
              </a:defRPr>
            </a:pPr>
            <a:endParaRPr lang="en-US"/>
          </a:p>
        </c:txPr>
        <c:crossAx val="1718951264"/>
        <c:crosses val="autoZero"/>
        <c:crossBetween val="between"/>
      </c:valAx>
      <c:spPr>
        <a:noFill/>
        <a:ln w="12700">
          <a:solidFill>
            <a:srgbClr val="7F7F7F"/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1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495330408161005E-2"/>
          <c:y val="5.6442801983312349E-2"/>
          <c:w val="0.5158364759676638"/>
          <c:h val="0.8818585571113322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Founders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1-6567-41A7-A425-4ACAE036B265}"/>
              </c:ext>
            </c:extLst>
          </c:dPt>
          <c:dPt>
            <c:idx val="4"/>
            <c:bubble3D val="0"/>
            <c:spPr>
              <a:ln>
                <a:solidFill>
                  <a:srgbClr val="B90809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567-41A7-A425-4ACAE036B265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800" b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567-41A7-A425-4ACAE036B265}"/>
                </c:ext>
              </c:extLst>
            </c:dLbl>
            <c:dLbl>
              <c:idx val="1"/>
              <c:layout>
                <c:manualLayout>
                  <c:x val="0.09"/>
                  <c:y val="-5.8823915392928798E-2"/>
                </c:manualLayout>
              </c:layout>
              <c:spPr/>
              <c:txPr>
                <a:bodyPr/>
                <a:lstStyle/>
                <a:p>
                  <a:pPr>
                    <a:defRPr sz="1800" b="0"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67-41A7-A425-4ACAE036B265}"/>
                </c:ext>
              </c:extLst>
            </c:dLbl>
            <c:dLbl>
              <c:idx val="2"/>
              <c:layout>
                <c:manualLayout>
                  <c:x val="-0.11649443517280253"/>
                  <c:y val="6.7621347199703391E-2"/>
                </c:manualLayout>
              </c:layout>
              <c:spPr/>
              <c:txPr>
                <a:bodyPr/>
                <a:lstStyle/>
                <a:p>
                  <a:pPr>
                    <a:defRPr sz="1800" b="0"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25709833220968"/>
                      <c:h val="0.108673420545182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567-41A7-A425-4ACAE036B265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800" b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567-41A7-A425-4ACAE036B265}"/>
                </c:ext>
              </c:extLst>
            </c:dLbl>
            <c:dLbl>
              <c:idx val="4"/>
              <c:layout>
                <c:manualLayout>
                  <c:x val="-1.7661556825340687E-3"/>
                  <c:y val="-1.6449092906604102E-4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67-41A7-A425-4ACAE036B2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Faculty</c:v>
                </c:pt>
                <c:pt idx="1">
                  <c:v>Project Staff</c:v>
                </c:pt>
                <c:pt idx="2">
                  <c:v>Students</c:v>
                </c:pt>
                <c:pt idx="3">
                  <c:v>Alumni</c:v>
                </c:pt>
                <c:pt idx="4">
                  <c:v>External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0.03</c:v>
                </c:pt>
                <c:pt idx="2">
                  <c:v>0.03</c:v>
                </c:pt>
                <c:pt idx="3">
                  <c:v>0.26</c:v>
                </c:pt>
                <c:pt idx="4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67-41A7-A425-4ACAE036B2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6439925286530579"/>
          <c:y val="9.6817537392245134E-2"/>
          <c:w val="0.4062001127333415"/>
          <c:h val="0.80186668712989539"/>
        </c:manualLayout>
      </c:layout>
      <c:overlay val="0"/>
      <c:txPr>
        <a:bodyPr/>
        <a:lstStyle/>
        <a:p>
          <a:pPr>
            <a:defRPr sz="1400" b="0">
              <a:solidFill>
                <a:schemeClr val="tx1">
                  <a:lumMod val="75000"/>
                  <a:lumOff val="25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gi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0.21318</cdr:x>
      <cdr:y>0.34769</cdr:y>
    </cdr:from>
    <cdr:to>
      <cdr:x>0.4099</cdr:x>
      <cdr:y>0.55869</cdr:y>
    </cdr:to>
    <cdr:pic>
      <cdr:nvPicPr>
        <cdr:cNvPr id="2" name="Picture 1" descr="RP logo.gif">
          <a:extLst xmlns:a="http://schemas.openxmlformats.org/drawingml/2006/main">
            <a:ext uri="{FF2B5EF4-FFF2-40B4-BE49-F238E27FC236}">
              <a16:creationId xmlns:a16="http://schemas.microsoft.com/office/drawing/2014/main" id="{0880048B-5684-8F86-2C7B-7CCF8FB86EE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154453" y="1118551"/>
          <a:ext cx="1065294" cy="678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9" name="Google Shape;2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966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532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22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879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860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665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707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645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058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95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212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93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49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39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034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76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05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41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5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1" name="Google Shape;301;p5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8619-A3E7-4A86-9E92-A8627B921825}" type="datetimeFigureOut">
              <a:rPr lang="en-IN" smtClean="0"/>
              <a:t>16-06-2023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8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8619-A3E7-4A86-9E92-A8627B921825}" type="datetimeFigureOut">
              <a:rPr lang="en-IN" smtClean="0"/>
              <a:t>16-06-2023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86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8619-A3E7-4A86-9E92-A8627B921825}" type="datetimeFigureOut">
              <a:rPr lang="en-IN" smtClean="0"/>
              <a:t>16-06-2023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121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title"/>
          </p:nvPr>
        </p:nvSpPr>
        <p:spPr>
          <a:xfrm>
            <a:off x="649053" y="859197"/>
            <a:ext cx="10894000" cy="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33" b="1" i="0">
                <a:solidFill>
                  <a:srgbClr val="F1F1F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body" idx="1"/>
          </p:nvPr>
        </p:nvSpPr>
        <p:spPr>
          <a:xfrm>
            <a:off x="2005752" y="2462953"/>
            <a:ext cx="8180400" cy="2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11670623" y="6375052"/>
            <a:ext cx="289600" cy="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50799" marR="0" lvl="0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0799" marR="0" lvl="1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0799" marR="0" lvl="2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0799" marR="0" lvl="3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0799" marR="0" lvl="4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0799" marR="0" lvl="5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0799" marR="0" lvl="6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0799" marR="0" lvl="7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0799" marR="0" lvl="8" indent="0" algn="l">
              <a:lnSpc>
                <a:spcPct val="100000"/>
              </a:lnSpc>
              <a:spcBef>
                <a:spcPts val="0"/>
              </a:spcBef>
              <a:buClr>
                <a:srgbClr val="585858"/>
              </a:buClr>
              <a:buSzPts val="1333"/>
              <a:buFont typeface="Arial"/>
              <a:buNone/>
              <a:defRPr sz="1333" b="0" i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799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6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35798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0799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33408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29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6628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068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7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0799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56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5763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97793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7897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5214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8619-A3E7-4A86-9E92-A8627B921825}" type="datetimeFigureOut">
              <a:rPr lang="en-IN" smtClean="0"/>
              <a:t>16-06-2023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3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8619-A3E7-4A86-9E92-A8627B921825}" type="datetimeFigureOut">
              <a:rPr lang="en-IN" smtClean="0"/>
              <a:t>16-06-2023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995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192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0799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8619-A3E7-4A86-9E92-A8627B921825}" type="datetimeFigureOut">
              <a:rPr lang="en-IN" smtClean="0"/>
              <a:t>16-06-2023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8619-A3E7-4A86-9E92-A8627B921825}" type="datetimeFigureOut">
              <a:rPr lang="en-IN" smtClean="0"/>
              <a:t>16-06-2023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I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3265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9B482E8-6E0E-1B4F-B1FD-C69DB9E858D9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432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5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86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.jp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g"/><Relationship Id="rId7" Type="http://schemas.openxmlformats.org/officeDocument/2006/relationships/hyperlink" Target="http://www.oir.iitm.ac.in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projects@ge.iitm.ac.in" TargetMode="External"/><Relationship Id="rId5" Type="http://schemas.openxmlformats.org/officeDocument/2006/relationships/hyperlink" Target="http://www.ge.iitm.ac.in/yif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>
            <a:spLocks noGrp="1"/>
          </p:cNvSpPr>
          <p:nvPr>
            <p:ph type="title"/>
          </p:nvPr>
        </p:nvSpPr>
        <p:spPr>
          <a:xfrm>
            <a:off x="1461472" y="2276302"/>
            <a:ext cx="4640376" cy="272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Indian</a:t>
            </a:r>
            <a:b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Institute of</a:t>
            </a:r>
            <a:b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b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Madras</a:t>
            </a:r>
            <a:endParaRPr sz="4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593" y="378016"/>
            <a:ext cx="1435060" cy="140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"/>
          <p:cNvSpPr txBox="1"/>
          <p:nvPr/>
        </p:nvSpPr>
        <p:spPr>
          <a:xfrm>
            <a:off x="-2120900" y="44069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373;p8" descr="download.jpg">
            <a:extLst>
              <a:ext uri="{FF2B5EF4-FFF2-40B4-BE49-F238E27FC236}">
                <a16:creationId xmlns:a16="http://schemas.microsoft.com/office/drawing/2014/main" id="{9140A217-7FCC-7573-E902-AACDC89B04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1330" r="31764"/>
          <a:stretch/>
        </p:blipFill>
        <p:spPr>
          <a:xfrm>
            <a:off x="5134916" y="2717801"/>
            <a:ext cx="1930400" cy="1346279"/>
          </a:xfrm>
          <a:prstGeom prst="roundRect">
            <a:avLst>
              <a:gd name="adj" fmla="val 9804"/>
            </a:avLst>
          </a:prstGeom>
          <a:noFill/>
          <a:ln>
            <a:noFill/>
          </a:ln>
        </p:spPr>
      </p:pic>
      <p:pic>
        <p:nvPicPr>
          <p:cNvPr id="59" name="Google Shape;374;p8" descr="344 x 258 NDT T raining Q3.jpg">
            <a:extLst>
              <a:ext uri="{FF2B5EF4-FFF2-40B4-BE49-F238E27FC236}">
                <a16:creationId xmlns:a16="http://schemas.microsoft.com/office/drawing/2014/main" id="{0573A796-BEB5-2A57-1ED0-0E8D7F35346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8516" y="2717800"/>
            <a:ext cx="1930400" cy="1320800"/>
          </a:xfrm>
          <a:prstGeom prst="roundRect">
            <a:avLst>
              <a:gd name="adj" fmla="val 11020"/>
            </a:avLst>
          </a:prstGeom>
          <a:noFill/>
          <a:ln>
            <a:noFill/>
          </a:ln>
        </p:spPr>
      </p:pic>
      <p:sp>
        <p:nvSpPr>
          <p:cNvPr id="60" name="Google Shape;375;p8">
            <a:extLst>
              <a:ext uri="{FF2B5EF4-FFF2-40B4-BE49-F238E27FC236}">
                <a16:creationId xmlns:a16="http://schemas.microsoft.com/office/drawing/2014/main" id="{FF1512C8-417D-4755-82E2-5745CD662CEC}"/>
              </a:ext>
            </a:extLst>
          </p:cNvPr>
          <p:cNvSpPr/>
          <p:nvPr/>
        </p:nvSpPr>
        <p:spPr>
          <a:xfrm>
            <a:off x="9402116" y="2744578"/>
            <a:ext cx="1930400" cy="1330045"/>
          </a:xfrm>
          <a:prstGeom prst="roundRect">
            <a:avLst>
              <a:gd name="adj" fmla="val 13479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376;p8">
            <a:extLst>
              <a:ext uri="{FF2B5EF4-FFF2-40B4-BE49-F238E27FC236}">
                <a16:creationId xmlns:a16="http://schemas.microsoft.com/office/drawing/2014/main" id="{162D50C9-3F85-2E33-281E-88FB76665E04}"/>
              </a:ext>
            </a:extLst>
          </p:cNvPr>
          <p:cNvSpPr/>
          <p:nvPr/>
        </p:nvSpPr>
        <p:spPr>
          <a:xfrm>
            <a:off x="9402116" y="3691507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377;p8" descr="VDYN-header.png">
            <a:extLst>
              <a:ext uri="{FF2B5EF4-FFF2-40B4-BE49-F238E27FC236}">
                <a16:creationId xmlns:a16="http://schemas.microsoft.com/office/drawing/2014/main" id="{670EAC59-EB0E-37BD-AC66-75935C14970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5846" r="20096"/>
          <a:stretch/>
        </p:blipFill>
        <p:spPr>
          <a:xfrm>
            <a:off x="3001316" y="2717801"/>
            <a:ext cx="1930400" cy="1338500"/>
          </a:xfrm>
          <a:prstGeom prst="roundRect">
            <a:avLst>
              <a:gd name="adj" fmla="val 9804"/>
            </a:avLst>
          </a:prstGeom>
          <a:noFill/>
          <a:ln>
            <a:noFill/>
          </a:ln>
        </p:spPr>
      </p:pic>
      <p:sp>
        <p:nvSpPr>
          <p:cNvPr id="63" name="Google Shape;378;p8">
            <a:extLst>
              <a:ext uri="{FF2B5EF4-FFF2-40B4-BE49-F238E27FC236}">
                <a16:creationId xmlns:a16="http://schemas.microsoft.com/office/drawing/2014/main" id="{E4FE5A03-E2C2-23DC-A495-6E9041F34605}"/>
              </a:ext>
            </a:extLst>
          </p:cNvPr>
          <p:cNvSpPr/>
          <p:nvPr/>
        </p:nvSpPr>
        <p:spPr>
          <a:xfrm>
            <a:off x="867716" y="2717800"/>
            <a:ext cx="1930400" cy="1330045"/>
          </a:xfrm>
          <a:prstGeom prst="roundRect">
            <a:avLst>
              <a:gd name="adj" fmla="val 10290"/>
            </a:avLst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379;p8" descr="Seamless-Geometric-Pattern-Rotated.png">
            <a:extLst>
              <a:ext uri="{FF2B5EF4-FFF2-40B4-BE49-F238E27FC236}">
                <a16:creationId xmlns:a16="http://schemas.microsoft.com/office/drawing/2014/main" id="{8A2904F4-360F-C5B5-C54B-11EA05BF146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15179" b="7142"/>
          <a:stretch/>
        </p:blipFill>
        <p:spPr>
          <a:xfrm>
            <a:off x="9402116" y="1221318"/>
            <a:ext cx="1930400" cy="1320801"/>
          </a:xfrm>
          <a:prstGeom prst="roundRect">
            <a:avLst>
              <a:gd name="adj" fmla="val 11020"/>
            </a:avLst>
          </a:prstGeom>
          <a:noFill/>
          <a:ln>
            <a:noFill/>
          </a:ln>
        </p:spPr>
      </p:pic>
      <p:pic>
        <p:nvPicPr>
          <p:cNvPr id="193" name="Google Shape;380;p8" descr="foreskin-press-bridge-bandra-worli-giant-traffic-jam-snarl.jpg">
            <a:extLst>
              <a:ext uri="{FF2B5EF4-FFF2-40B4-BE49-F238E27FC236}">
                <a16:creationId xmlns:a16="http://schemas.microsoft.com/office/drawing/2014/main" id="{A90394FC-1323-26E1-2E94-FA0C7BB414E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5556" r="10547"/>
          <a:stretch/>
        </p:blipFill>
        <p:spPr>
          <a:xfrm>
            <a:off x="7268517" y="1193801"/>
            <a:ext cx="1930400" cy="1367367"/>
          </a:xfrm>
          <a:prstGeom prst="roundRect">
            <a:avLst>
              <a:gd name="adj" fmla="val 11020"/>
            </a:avLst>
          </a:prstGeom>
          <a:noFill/>
          <a:ln>
            <a:noFill/>
          </a:ln>
        </p:spPr>
      </p:pic>
      <p:pic>
        <p:nvPicPr>
          <p:cNvPr id="194" name="Google Shape;381;p8" descr="meteorite_detail.jpg">
            <a:extLst>
              <a:ext uri="{FF2B5EF4-FFF2-40B4-BE49-F238E27FC236}">
                <a16:creationId xmlns:a16="http://schemas.microsoft.com/office/drawing/2014/main" id="{D7DE338D-05AD-86B9-AFFF-EE40B068296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9244" r="10084"/>
          <a:stretch/>
        </p:blipFill>
        <p:spPr>
          <a:xfrm>
            <a:off x="5134917" y="1193801"/>
            <a:ext cx="1930400" cy="1367367"/>
          </a:xfrm>
          <a:prstGeom prst="roundRect">
            <a:avLst>
              <a:gd name="adj" fmla="val 11020"/>
            </a:avLst>
          </a:prstGeom>
          <a:noFill/>
          <a:ln>
            <a:noFill/>
          </a:ln>
        </p:spPr>
      </p:pic>
      <p:pic>
        <p:nvPicPr>
          <p:cNvPr id="195" name="Google Shape;382;p8" descr="Channels-1-mm-oerview_001_465x.png">
            <a:extLst>
              <a:ext uri="{FF2B5EF4-FFF2-40B4-BE49-F238E27FC236}">
                <a16:creationId xmlns:a16="http://schemas.microsoft.com/office/drawing/2014/main" id="{FDBB1D5E-A8EB-1BD4-A58B-5058A12CC68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16667" b="12499"/>
          <a:stretch/>
        </p:blipFill>
        <p:spPr>
          <a:xfrm>
            <a:off x="3001317" y="1193801"/>
            <a:ext cx="1930400" cy="1367367"/>
          </a:xfrm>
          <a:prstGeom prst="roundRect">
            <a:avLst>
              <a:gd name="adj" fmla="val 11020"/>
            </a:avLst>
          </a:prstGeom>
          <a:noFill/>
          <a:ln>
            <a:noFill/>
          </a:ln>
        </p:spPr>
      </p:pic>
      <p:pic>
        <p:nvPicPr>
          <p:cNvPr id="196" name="Google Shape;383;p8" descr="AM_dsc_3074_1_Hot-Fire_W.jpg">
            <a:extLst>
              <a:ext uri="{FF2B5EF4-FFF2-40B4-BE49-F238E27FC236}">
                <a16:creationId xmlns:a16="http://schemas.microsoft.com/office/drawing/2014/main" id="{2642D0D2-2EE6-3682-D594-A3A3E0656BF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6942" t="34823" r="37526" b="5976"/>
          <a:stretch/>
        </p:blipFill>
        <p:spPr>
          <a:xfrm>
            <a:off x="867717" y="1193800"/>
            <a:ext cx="1930401" cy="1367368"/>
          </a:xfrm>
          <a:prstGeom prst="roundRect">
            <a:avLst>
              <a:gd name="adj" fmla="val 9804"/>
            </a:avLst>
          </a:prstGeom>
          <a:noFill/>
          <a:ln>
            <a:noFill/>
          </a:ln>
        </p:spPr>
      </p:pic>
      <p:sp>
        <p:nvSpPr>
          <p:cNvPr id="198" name="Google Shape;385;p8">
            <a:extLst>
              <a:ext uri="{FF2B5EF4-FFF2-40B4-BE49-F238E27FC236}">
                <a16:creationId xmlns:a16="http://schemas.microsoft.com/office/drawing/2014/main" id="{30830D9B-725D-B108-6C95-7BD85701D786}"/>
              </a:ext>
            </a:extLst>
          </p:cNvPr>
          <p:cNvSpPr txBox="1"/>
          <p:nvPr/>
        </p:nvSpPr>
        <p:spPr>
          <a:xfrm>
            <a:off x="676751" y="26425"/>
            <a:ext cx="96610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Applied/Translational Research Excellence</a:t>
            </a:r>
            <a:endParaRPr sz="3200" b="1" i="0" u="none" strike="noStrike" cap="none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grpSp>
        <p:nvGrpSpPr>
          <p:cNvPr id="200" name="Google Shape;387;p8">
            <a:extLst>
              <a:ext uri="{FF2B5EF4-FFF2-40B4-BE49-F238E27FC236}">
                <a16:creationId xmlns:a16="http://schemas.microsoft.com/office/drawing/2014/main" id="{81A87250-7853-031A-0FB0-FC13CE8378B4}"/>
              </a:ext>
            </a:extLst>
          </p:cNvPr>
          <p:cNvGrpSpPr/>
          <p:nvPr/>
        </p:nvGrpSpPr>
        <p:grpSpPr>
          <a:xfrm>
            <a:off x="4118917" y="3784601"/>
            <a:ext cx="2148007" cy="726087"/>
            <a:chOff x="8098231" y="0"/>
            <a:chExt cx="1611005" cy="544565"/>
          </a:xfrm>
        </p:grpSpPr>
        <p:sp>
          <p:nvSpPr>
            <p:cNvPr id="201" name="Google Shape;388;p8">
              <a:extLst>
                <a:ext uri="{FF2B5EF4-FFF2-40B4-BE49-F238E27FC236}">
                  <a16:creationId xmlns:a16="http://schemas.microsoft.com/office/drawing/2014/main" id="{8E98E51E-EAAE-CDF4-2387-5B562E800E29}"/>
                </a:ext>
              </a:extLst>
            </p:cNvPr>
            <p:cNvSpPr/>
            <p:nvPr/>
          </p:nvSpPr>
          <p:spPr>
            <a:xfrm>
              <a:off x="8098231" y="0"/>
              <a:ext cx="1611005" cy="544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9;p8">
              <a:extLst>
                <a:ext uri="{FF2B5EF4-FFF2-40B4-BE49-F238E27FC236}">
                  <a16:creationId xmlns:a16="http://schemas.microsoft.com/office/drawing/2014/main" id="{3B8A5786-6DEF-7E6E-A6FC-F7E3C2E90276}"/>
                </a:ext>
              </a:extLst>
            </p:cNvPr>
            <p:cNvSpPr/>
            <p:nvPr/>
          </p:nvSpPr>
          <p:spPr>
            <a:xfrm>
              <a:off x="8098231" y="0"/>
              <a:ext cx="1611005" cy="544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500" tIns="74500" rIns="74500" bIns="745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390;p8">
            <a:extLst>
              <a:ext uri="{FF2B5EF4-FFF2-40B4-BE49-F238E27FC236}">
                <a16:creationId xmlns:a16="http://schemas.microsoft.com/office/drawing/2014/main" id="{E4138244-C925-9F0D-3DB5-F09E3B17060E}"/>
              </a:ext>
            </a:extLst>
          </p:cNvPr>
          <p:cNvSpPr/>
          <p:nvPr/>
        </p:nvSpPr>
        <p:spPr>
          <a:xfrm>
            <a:off x="867716" y="2209801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391;p8">
            <a:extLst>
              <a:ext uri="{FF2B5EF4-FFF2-40B4-BE49-F238E27FC236}">
                <a16:creationId xmlns:a16="http://schemas.microsoft.com/office/drawing/2014/main" id="{4F0F8661-ADAA-0BBB-607F-F99784044020}"/>
              </a:ext>
            </a:extLst>
          </p:cNvPr>
          <p:cNvSpPr txBox="1"/>
          <p:nvPr/>
        </p:nvSpPr>
        <p:spPr>
          <a:xfrm>
            <a:off x="954256" y="2209801"/>
            <a:ext cx="175732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Combustion Research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5" name="Google Shape;392;p8">
            <a:extLst>
              <a:ext uri="{FF2B5EF4-FFF2-40B4-BE49-F238E27FC236}">
                <a16:creationId xmlns:a16="http://schemas.microsoft.com/office/drawing/2014/main" id="{5E3122C4-1D38-4EF7-1BB5-9140F5C42215}"/>
              </a:ext>
            </a:extLst>
          </p:cNvPr>
          <p:cNvSpPr/>
          <p:nvPr/>
        </p:nvSpPr>
        <p:spPr>
          <a:xfrm rot="5400000">
            <a:off x="203200" y="2897"/>
            <a:ext cx="304800" cy="71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821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393;p8">
            <a:extLst>
              <a:ext uri="{FF2B5EF4-FFF2-40B4-BE49-F238E27FC236}">
                <a16:creationId xmlns:a16="http://schemas.microsoft.com/office/drawing/2014/main" id="{BC0A19C2-206F-0CFF-DA38-436F6C191840}"/>
              </a:ext>
            </a:extLst>
          </p:cNvPr>
          <p:cNvSpPr txBox="1"/>
          <p:nvPr/>
        </p:nvSpPr>
        <p:spPr>
          <a:xfrm>
            <a:off x="9402116" y="3746329"/>
            <a:ext cx="19304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Cancer Tissue Bio Bank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7" name="Google Shape;394;p8">
            <a:extLst>
              <a:ext uri="{FF2B5EF4-FFF2-40B4-BE49-F238E27FC236}">
                <a16:creationId xmlns:a16="http://schemas.microsoft.com/office/drawing/2014/main" id="{DC0D282C-A515-AC7E-1DA6-580B32094762}"/>
              </a:ext>
            </a:extLst>
          </p:cNvPr>
          <p:cNvSpPr/>
          <p:nvPr/>
        </p:nvSpPr>
        <p:spPr>
          <a:xfrm>
            <a:off x="3001316" y="2209801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395;p8">
            <a:extLst>
              <a:ext uri="{FF2B5EF4-FFF2-40B4-BE49-F238E27FC236}">
                <a16:creationId xmlns:a16="http://schemas.microsoft.com/office/drawing/2014/main" id="{A0665CD5-CB36-A128-F91E-1733930C37E1}"/>
              </a:ext>
            </a:extLst>
          </p:cNvPr>
          <p:cNvSpPr txBox="1"/>
          <p:nvPr/>
        </p:nvSpPr>
        <p:spPr>
          <a:xfrm>
            <a:off x="3001316" y="2209801"/>
            <a:ext cx="2032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Nano-Devices &amp;Materials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9" name="Google Shape;396;p8">
            <a:extLst>
              <a:ext uri="{FF2B5EF4-FFF2-40B4-BE49-F238E27FC236}">
                <a16:creationId xmlns:a16="http://schemas.microsoft.com/office/drawing/2014/main" id="{695B2951-6F55-6D53-679D-F2636B477B4B}"/>
              </a:ext>
            </a:extLst>
          </p:cNvPr>
          <p:cNvSpPr/>
          <p:nvPr/>
        </p:nvSpPr>
        <p:spPr>
          <a:xfrm>
            <a:off x="5134916" y="2209801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397;p8">
            <a:extLst>
              <a:ext uri="{FF2B5EF4-FFF2-40B4-BE49-F238E27FC236}">
                <a16:creationId xmlns:a16="http://schemas.microsoft.com/office/drawing/2014/main" id="{561995E6-88AA-7454-2E03-41B04859A49B}"/>
              </a:ext>
            </a:extLst>
          </p:cNvPr>
          <p:cNvSpPr txBox="1"/>
          <p:nvPr/>
        </p:nvSpPr>
        <p:spPr>
          <a:xfrm>
            <a:off x="5134916" y="2209801"/>
            <a:ext cx="19304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Decentralized Energy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1" name="Google Shape;398;p8">
            <a:extLst>
              <a:ext uri="{FF2B5EF4-FFF2-40B4-BE49-F238E27FC236}">
                <a16:creationId xmlns:a16="http://schemas.microsoft.com/office/drawing/2014/main" id="{6ED477E3-03AD-389C-2383-2F5A4EB821CD}"/>
              </a:ext>
            </a:extLst>
          </p:cNvPr>
          <p:cNvSpPr/>
          <p:nvPr/>
        </p:nvSpPr>
        <p:spPr>
          <a:xfrm>
            <a:off x="7268516" y="2209801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399;p8">
            <a:extLst>
              <a:ext uri="{FF2B5EF4-FFF2-40B4-BE49-F238E27FC236}">
                <a16:creationId xmlns:a16="http://schemas.microsoft.com/office/drawing/2014/main" id="{D79E9B7D-8858-8765-BA1E-A06649E4AC19}"/>
              </a:ext>
            </a:extLst>
          </p:cNvPr>
          <p:cNvSpPr txBox="1"/>
          <p:nvPr/>
        </p:nvSpPr>
        <p:spPr>
          <a:xfrm>
            <a:off x="7268516" y="2209801"/>
            <a:ext cx="19304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Decision Sciences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3" name="Google Shape;400;p8">
            <a:extLst>
              <a:ext uri="{FF2B5EF4-FFF2-40B4-BE49-F238E27FC236}">
                <a16:creationId xmlns:a16="http://schemas.microsoft.com/office/drawing/2014/main" id="{7CDAFE0E-4B42-8F69-D084-0AF4F5713992}"/>
              </a:ext>
            </a:extLst>
          </p:cNvPr>
          <p:cNvSpPr/>
          <p:nvPr/>
        </p:nvSpPr>
        <p:spPr>
          <a:xfrm>
            <a:off x="9402116" y="2209801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401;p8">
            <a:extLst>
              <a:ext uri="{FF2B5EF4-FFF2-40B4-BE49-F238E27FC236}">
                <a16:creationId xmlns:a16="http://schemas.microsoft.com/office/drawing/2014/main" id="{49D35326-E00B-2B4D-EBC9-65A11B72C1E4}"/>
              </a:ext>
            </a:extLst>
          </p:cNvPr>
          <p:cNvSpPr txBox="1"/>
          <p:nvPr/>
        </p:nvSpPr>
        <p:spPr>
          <a:xfrm>
            <a:off x="9402116" y="2209800"/>
            <a:ext cx="19304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Soft Matter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5" name="Google Shape;402;p8">
            <a:extLst>
              <a:ext uri="{FF2B5EF4-FFF2-40B4-BE49-F238E27FC236}">
                <a16:creationId xmlns:a16="http://schemas.microsoft.com/office/drawing/2014/main" id="{B2529C9F-64BD-5986-7B4F-A8DAF2F1AC5F}"/>
              </a:ext>
            </a:extLst>
          </p:cNvPr>
          <p:cNvSpPr/>
          <p:nvPr/>
        </p:nvSpPr>
        <p:spPr>
          <a:xfrm>
            <a:off x="867716" y="3566623"/>
            <a:ext cx="1930400" cy="508000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403;p8">
            <a:extLst>
              <a:ext uri="{FF2B5EF4-FFF2-40B4-BE49-F238E27FC236}">
                <a16:creationId xmlns:a16="http://schemas.microsoft.com/office/drawing/2014/main" id="{F3423B8B-7CB5-6536-90EA-E43B1B30C5C8}"/>
              </a:ext>
            </a:extLst>
          </p:cNvPr>
          <p:cNvSpPr txBox="1"/>
          <p:nvPr/>
        </p:nvSpPr>
        <p:spPr>
          <a:xfrm>
            <a:off x="969316" y="3541143"/>
            <a:ext cx="1727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Machine Tools &amp; Manufacturing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7" name="Google Shape;404;p8">
            <a:extLst>
              <a:ext uri="{FF2B5EF4-FFF2-40B4-BE49-F238E27FC236}">
                <a16:creationId xmlns:a16="http://schemas.microsoft.com/office/drawing/2014/main" id="{64B8691B-5742-3973-22F2-2C730D8EA177}"/>
              </a:ext>
            </a:extLst>
          </p:cNvPr>
          <p:cNvSpPr/>
          <p:nvPr/>
        </p:nvSpPr>
        <p:spPr>
          <a:xfrm>
            <a:off x="3001316" y="3668223"/>
            <a:ext cx="1930400" cy="406400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405;p8">
            <a:extLst>
              <a:ext uri="{FF2B5EF4-FFF2-40B4-BE49-F238E27FC236}">
                <a16:creationId xmlns:a16="http://schemas.microsoft.com/office/drawing/2014/main" id="{3DB8678F-91F8-83C9-9AC3-CF77BACCEEA9}"/>
              </a:ext>
            </a:extLst>
          </p:cNvPr>
          <p:cNvSpPr txBox="1"/>
          <p:nvPr/>
        </p:nvSpPr>
        <p:spPr>
          <a:xfrm>
            <a:off x="2947839" y="3746328"/>
            <a:ext cx="188295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Tyre &amp; Vehicle Dynamics</a:t>
            </a:r>
            <a:endParaRPr sz="12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9" name="Google Shape;406;p8">
            <a:extLst>
              <a:ext uri="{FF2B5EF4-FFF2-40B4-BE49-F238E27FC236}">
                <a16:creationId xmlns:a16="http://schemas.microsoft.com/office/drawing/2014/main" id="{083E5A3D-791B-AC6C-4BC2-2BB1E9A8DAE2}"/>
              </a:ext>
            </a:extLst>
          </p:cNvPr>
          <p:cNvSpPr/>
          <p:nvPr/>
        </p:nvSpPr>
        <p:spPr>
          <a:xfrm>
            <a:off x="5134916" y="3691507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sp>
        <p:nvSpPr>
          <p:cNvPr id="220" name="Google Shape;407;p8">
            <a:extLst>
              <a:ext uri="{FF2B5EF4-FFF2-40B4-BE49-F238E27FC236}">
                <a16:creationId xmlns:a16="http://schemas.microsoft.com/office/drawing/2014/main" id="{C28465A5-1B30-88F7-2A2E-9AE036DE98A7}"/>
              </a:ext>
            </a:extLst>
          </p:cNvPr>
          <p:cNvSpPr txBox="1"/>
          <p:nvPr/>
        </p:nvSpPr>
        <p:spPr>
          <a:xfrm>
            <a:off x="5459771" y="3746328"/>
            <a:ext cx="1279581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3"/>
              <a:buFont typeface="Arial"/>
              <a:buNone/>
            </a:pPr>
            <a:r>
              <a:rPr lang="en-US" sz="1333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Transportation</a:t>
            </a:r>
            <a:endParaRPr dirty="0"/>
          </a:p>
        </p:txBody>
      </p:sp>
      <p:sp>
        <p:nvSpPr>
          <p:cNvPr id="221" name="Google Shape;408;p8">
            <a:extLst>
              <a:ext uri="{FF2B5EF4-FFF2-40B4-BE49-F238E27FC236}">
                <a16:creationId xmlns:a16="http://schemas.microsoft.com/office/drawing/2014/main" id="{BF91DCD6-38A1-AC38-8D0B-6312BE43845C}"/>
              </a:ext>
            </a:extLst>
          </p:cNvPr>
          <p:cNvSpPr/>
          <p:nvPr/>
        </p:nvSpPr>
        <p:spPr>
          <a:xfrm>
            <a:off x="7268516" y="3691507"/>
            <a:ext cx="1930400" cy="383116"/>
          </a:xfrm>
          <a:prstGeom prst="roundRect">
            <a:avLst>
              <a:gd name="adj" fmla="val 24459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409;p8">
            <a:extLst>
              <a:ext uri="{FF2B5EF4-FFF2-40B4-BE49-F238E27FC236}">
                <a16:creationId xmlns:a16="http://schemas.microsoft.com/office/drawing/2014/main" id="{508738C6-AE89-3FF7-CB15-8E28E709D383}"/>
              </a:ext>
            </a:extLst>
          </p:cNvPr>
          <p:cNvSpPr txBox="1"/>
          <p:nvPr/>
        </p:nvSpPr>
        <p:spPr>
          <a:xfrm>
            <a:off x="7268516" y="3634332"/>
            <a:ext cx="1966051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3"/>
              <a:buFont typeface="Arial"/>
              <a:buNone/>
            </a:pPr>
            <a:r>
              <a:rPr lang="en-US" sz="1333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Non-destructive Testing</a:t>
            </a:r>
            <a:endParaRPr dirty="0"/>
          </a:p>
        </p:txBody>
      </p:sp>
      <p:grpSp>
        <p:nvGrpSpPr>
          <p:cNvPr id="224" name="Google Shape;411;p8">
            <a:extLst>
              <a:ext uri="{FF2B5EF4-FFF2-40B4-BE49-F238E27FC236}">
                <a16:creationId xmlns:a16="http://schemas.microsoft.com/office/drawing/2014/main" id="{495ACFF3-C128-AD44-33FA-22912075F4C5}"/>
              </a:ext>
            </a:extLst>
          </p:cNvPr>
          <p:cNvGrpSpPr/>
          <p:nvPr/>
        </p:nvGrpSpPr>
        <p:grpSpPr>
          <a:xfrm>
            <a:off x="789400" y="4523479"/>
            <a:ext cx="1447931" cy="1330045"/>
            <a:chOff x="333628" y="4276128"/>
            <a:chExt cx="1651695" cy="1599186"/>
          </a:xfrm>
        </p:grpSpPr>
        <p:sp>
          <p:nvSpPr>
            <p:cNvPr id="225" name="Google Shape;412;p8">
              <a:extLst>
                <a:ext uri="{FF2B5EF4-FFF2-40B4-BE49-F238E27FC236}">
                  <a16:creationId xmlns:a16="http://schemas.microsoft.com/office/drawing/2014/main" id="{C72F3E51-0921-6AE2-61CC-A3E01EDBFB68}"/>
                </a:ext>
              </a:extLst>
            </p:cNvPr>
            <p:cNvSpPr/>
            <p:nvPr/>
          </p:nvSpPr>
          <p:spPr>
            <a:xfrm>
              <a:off x="333628" y="4276128"/>
              <a:ext cx="1651695" cy="1599186"/>
            </a:xfrm>
            <a:prstGeom prst="ellipse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226" name="Google Shape;413;p8">
              <a:extLst>
                <a:ext uri="{FF2B5EF4-FFF2-40B4-BE49-F238E27FC236}">
                  <a16:creationId xmlns:a16="http://schemas.microsoft.com/office/drawing/2014/main" id="{08A06D97-690F-3A51-E73F-D5A96071B260}"/>
                </a:ext>
              </a:extLst>
            </p:cNvPr>
            <p:cNvSpPr txBox="1"/>
            <p:nvPr/>
          </p:nvSpPr>
          <p:spPr>
            <a:xfrm>
              <a:off x="367958" y="4589694"/>
              <a:ext cx="1562752" cy="777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Water Management and Policy </a:t>
              </a:r>
              <a:endParaRPr sz="12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</p:grpSp>
      <p:grpSp>
        <p:nvGrpSpPr>
          <p:cNvPr id="227" name="Google Shape;414;p8">
            <a:extLst>
              <a:ext uri="{FF2B5EF4-FFF2-40B4-BE49-F238E27FC236}">
                <a16:creationId xmlns:a16="http://schemas.microsoft.com/office/drawing/2014/main" id="{642C6AC6-1CC3-773D-4E31-9AA6B49CC3C6}"/>
              </a:ext>
            </a:extLst>
          </p:cNvPr>
          <p:cNvGrpSpPr/>
          <p:nvPr/>
        </p:nvGrpSpPr>
        <p:grpSpPr>
          <a:xfrm>
            <a:off x="4510064" y="4362485"/>
            <a:ext cx="1736925" cy="1658972"/>
            <a:chOff x="4485351" y="4214202"/>
            <a:chExt cx="1736925" cy="1658972"/>
          </a:xfrm>
        </p:grpSpPr>
        <p:sp>
          <p:nvSpPr>
            <p:cNvPr id="228" name="Google Shape;415;p8">
              <a:extLst>
                <a:ext uri="{FF2B5EF4-FFF2-40B4-BE49-F238E27FC236}">
                  <a16:creationId xmlns:a16="http://schemas.microsoft.com/office/drawing/2014/main" id="{7BBA84DD-8042-36D6-DA00-3B1D0BC4558D}"/>
                </a:ext>
              </a:extLst>
            </p:cNvPr>
            <p:cNvSpPr/>
            <p:nvPr/>
          </p:nvSpPr>
          <p:spPr>
            <a:xfrm>
              <a:off x="4485351" y="4214202"/>
              <a:ext cx="1736925" cy="1658972"/>
            </a:xfrm>
            <a:prstGeom prst="ellipse">
              <a:avLst/>
            </a:prstGeom>
            <a:solidFill>
              <a:srgbClr val="EF86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229" name="Google Shape;416;p8">
              <a:extLst>
                <a:ext uri="{FF2B5EF4-FFF2-40B4-BE49-F238E27FC236}">
                  <a16:creationId xmlns:a16="http://schemas.microsoft.com/office/drawing/2014/main" id="{C7C73F0F-9F56-6336-216A-9A052362E3EC}"/>
                </a:ext>
              </a:extLst>
            </p:cNvPr>
            <p:cNvSpPr txBox="1"/>
            <p:nvPr/>
          </p:nvSpPr>
          <p:spPr>
            <a:xfrm>
              <a:off x="4659251" y="4418160"/>
              <a:ext cx="1325548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Digital Intelligence and Secure Hardware Architecture</a:t>
              </a:r>
              <a:endParaRPr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</p:grpSp>
      <p:grpSp>
        <p:nvGrpSpPr>
          <p:cNvPr id="230" name="Google Shape;417;p8">
            <a:extLst>
              <a:ext uri="{FF2B5EF4-FFF2-40B4-BE49-F238E27FC236}">
                <a16:creationId xmlns:a16="http://schemas.microsoft.com/office/drawing/2014/main" id="{8BADE628-D9B5-066C-551E-DB5C5C342CF1}"/>
              </a:ext>
            </a:extLst>
          </p:cNvPr>
          <p:cNvGrpSpPr/>
          <p:nvPr/>
        </p:nvGrpSpPr>
        <p:grpSpPr>
          <a:xfrm>
            <a:off x="2647030" y="4559105"/>
            <a:ext cx="1439320" cy="1313965"/>
            <a:chOff x="4415610" y="4523040"/>
            <a:chExt cx="1599645" cy="1528945"/>
          </a:xfrm>
        </p:grpSpPr>
        <p:sp>
          <p:nvSpPr>
            <p:cNvPr id="231" name="Google Shape;418;p8">
              <a:extLst>
                <a:ext uri="{FF2B5EF4-FFF2-40B4-BE49-F238E27FC236}">
                  <a16:creationId xmlns:a16="http://schemas.microsoft.com/office/drawing/2014/main" id="{5B051DC0-9510-8A5D-A71B-B459E94A8288}"/>
                </a:ext>
              </a:extLst>
            </p:cNvPr>
            <p:cNvSpPr/>
            <p:nvPr/>
          </p:nvSpPr>
          <p:spPr>
            <a:xfrm>
              <a:off x="4415610" y="4523040"/>
              <a:ext cx="1599645" cy="1528945"/>
            </a:xfrm>
            <a:prstGeom prst="ellipse">
              <a:avLst/>
            </a:prstGeom>
            <a:solidFill>
              <a:srgbClr val="80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232" name="Google Shape;419;p8">
              <a:extLst>
                <a:ext uri="{FF2B5EF4-FFF2-40B4-BE49-F238E27FC236}">
                  <a16:creationId xmlns:a16="http://schemas.microsoft.com/office/drawing/2014/main" id="{DE0DB9C8-3A7F-7401-72EE-84E64528EF24}"/>
                </a:ext>
              </a:extLst>
            </p:cNvPr>
            <p:cNvSpPr txBox="1"/>
            <p:nvPr/>
          </p:nvSpPr>
          <p:spPr>
            <a:xfrm>
              <a:off x="4582528" y="4709880"/>
              <a:ext cx="1292020" cy="966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FFFFFF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Affordable Sustainable Housing Accelerator</a:t>
              </a:r>
              <a:endParaRPr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grpSp>
        <p:nvGrpSpPr>
          <p:cNvPr id="233" name="Google Shape;420;p8">
            <a:extLst>
              <a:ext uri="{FF2B5EF4-FFF2-40B4-BE49-F238E27FC236}">
                <a16:creationId xmlns:a16="http://schemas.microsoft.com/office/drawing/2014/main" id="{5E03B1FC-A893-F15C-BF3D-A90A8B077163}"/>
              </a:ext>
            </a:extLst>
          </p:cNvPr>
          <p:cNvGrpSpPr/>
          <p:nvPr/>
        </p:nvGrpSpPr>
        <p:grpSpPr>
          <a:xfrm>
            <a:off x="6661508" y="4469939"/>
            <a:ext cx="1333222" cy="1302140"/>
            <a:chOff x="6714077" y="4315923"/>
            <a:chExt cx="1333222" cy="1302140"/>
          </a:xfrm>
        </p:grpSpPr>
        <p:sp>
          <p:nvSpPr>
            <p:cNvPr id="234" name="Google Shape;421;p8">
              <a:extLst>
                <a:ext uri="{FF2B5EF4-FFF2-40B4-BE49-F238E27FC236}">
                  <a16:creationId xmlns:a16="http://schemas.microsoft.com/office/drawing/2014/main" id="{F908CB28-95F2-F8D8-996F-51DFB7146FA5}"/>
                </a:ext>
              </a:extLst>
            </p:cNvPr>
            <p:cNvSpPr/>
            <p:nvPr/>
          </p:nvSpPr>
          <p:spPr>
            <a:xfrm>
              <a:off x="6721751" y="4315923"/>
              <a:ext cx="1325548" cy="1302140"/>
            </a:xfrm>
            <a:prstGeom prst="ellipse">
              <a:avLst/>
            </a:prstGeom>
            <a:solidFill>
              <a:srgbClr val="EF86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235" name="Google Shape;422;p8">
              <a:extLst>
                <a:ext uri="{FF2B5EF4-FFF2-40B4-BE49-F238E27FC236}">
                  <a16:creationId xmlns:a16="http://schemas.microsoft.com/office/drawing/2014/main" id="{CC129C08-4A58-8194-A309-1AA547F0E9AF}"/>
                </a:ext>
              </a:extLst>
            </p:cNvPr>
            <p:cNvSpPr txBox="1"/>
            <p:nvPr/>
          </p:nvSpPr>
          <p:spPr>
            <a:xfrm>
              <a:off x="6714077" y="4686454"/>
              <a:ext cx="132554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Hyperloop Technology</a:t>
              </a:r>
              <a:endParaRPr sz="1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grpSp>
        <p:nvGrpSpPr>
          <p:cNvPr id="236" name="Google Shape;423;p8">
            <a:extLst>
              <a:ext uri="{FF2B5EF4-FFF2-40B4-BE49-F238E27FC236}">
                <a16:creationId xmlns:a16="http://schemas.microsoft.com/office/drawing/2014/main" id="{5487D638-5D2D-1E22-A72A-E8A64E39183D}"/>
              </a:ext>
            </a:extLst>
          </p:cNvPr>
          <p:cNvGrpSpPr/>
          <p:nvPr/>
        </p:nvGrpSpPr>
        <p:grpSpPr>
          <a:xfrm>
            <a:off x="8319113" y="4519485"/>
            <a:ext cx="1416965" cy="1227628"/>
            <a:chOff x="8294400" y="4371202"/>
            <a:chExt cx="1416965" cy="1227628"/>
          </a:xfrm>
        </p:grpSpPr>
        <p:sp>
          <p:nvSpPr>
            <p:cNvPr id="237" name="Google Shape;424;p8">
              <a:extLst>
                <a:ext uri="{FF2B5EF4-FFF2-40B4-BE49-F238E27FC236}">
                  <a16:creationId xmlns:a16="http://schemas.microsoft.com/office/drawing/2014/main" id="{6BAF6854-3E0D-D471-6C86-B361B86A7529}"/>
                </a:ext>
              </a:extLst>
            </p:cNvPr>
            <p:cNvSpPr/>
            <p:nvPr/>
          </p:nvSpPr>
          <p:spPr>
            <a:xfrm>
              <a:off x="8375670" y="4371202"/>
              <a:ext cx="1254426" cy="1227628"/>
            </a:xfrm>
            <a:prstGeom prst="ellipse">
              <a:avLst/>
            </a:prstGeom>
            <a:solidFill>
              <a:srgbClr val="80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238" name="Google Shape;425;p8">
              <a:extLst>
                <a:ext uri="{FF2B5EF4-FFF2-40B4-BE49-F238E27FC236}">
                  <a16:creationId xmlns:a16="http://schemas.microsoft.com/office/drawing/2014/main" id="{40634906-797B-348E-01F7-2282DA65C0BC}"/>
                </a:ext>
              </a:extLst>
            </p:cNvPr>
            <p:cNvSpPr txBox="1"/>
            <p:nvPr/>
          </p:nvSpPr>
          <p:spPr>
            <a:xfrm>
              <a:off x="8294400" y="4783718"/>
              <a:ext cx="141696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Brain Center</a:t>
              </a:r>
              <a:endParaRPr sz="1200" b="0" i="0" u="none" strike="noStrike" cap="none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</p:grpSp>
      <p:grpSp>
        <p:nvGrpSpPr>
          <p:cNvPr id="239" name="Google Shape;426;p8">
            <a:extLst>
              <a:ext uri="{FF2B5EF4-FFF2-40B4-BE49-F238E27FC236}">
                <a16:creationId xmlns:a16="http://schemas.microsoft.com/office/drawing/2014/main" id="{4D4028B2-A37C-A4C3-A47E-A933950255C7}"/>
              </a:ext>
            </a:extLst>
          </p:cNvPr>
          <p:cNvGrpSpPr/>
          <p:nvPr/>
        </p:nvGrpSpPr>
        <p:grpSpPr>
          <a:xfrm>
            <a:off x="9973333" y="4445200"/>
            <a:ext cx="1478691" cy="1427870"/>
            <a:chOff x="9853825" y="4321656"/>
            <a:chExt cx="1478691" cy="1427870"/>
          </a:xfrm>
        </p:grpSpPr>
        <p:sp>
          <p:nvSpPr>
            <p:cNvPr id="240" name="Google Shape;427;p8">
              <a:extLst>
                <a:ext uri="{FF2B5EF4-FFF2-40B4-BE49-F238E27FC236}">
                  <a16:creationId xmlns:a16="http://schemas.microsoft.com/office/drawing/2014/main" id="{0A22B8EC-4FD7-E38B-2F03-5DFF7B77E144}"/>
                </a:ext>
              </a:extLst>
            </p:cNvPr>
            <p:cNvSpPr/>
            <p:nvPr/>
          </p:nvSpPr>
          <p:spPr>
            <a:xfrm>
              <a:off x="9853825" y="4321656"/>
              <a:ext cx="1478691" cy="1427870"/>
            </a:xfrm>
            <a:prstGeom prst="ellipse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241" name="Google Shape;428;p8">
              <a:extLst>
                <a:ext uri="{FF2B5EF4-FFF2-40B4-BE49-F238E27FC236}">
                  <a16:creationId xmlns:a16="http://schemas.microsoft.com/office/drawing/2014/main" id="{6989A9A8-EA4A-C540-E0E1-5F3BBB9C3486}"/>
                </a:ext>
              </a:extLst>
            </p:cNvPr>
            <p:cNvSpPr txBox="1"/>
            <p:nvPr/>
          </p:nvSpPr>
          <p:spPr>
            <a:xfrm>
              <a:off x="9956793" y="4705467"/>
              <a:ext cx="125512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Energy Consortium</a:t>
              </a:r>
              <a:endParaRPr sz="1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21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51;p7">
            <a:extLst>
              <a:ext uri="{FF2B5EF4-FFF2-40B4-BE49-F238E27FC236}">
                <a16:creationId xmlns:a16="http://schemas.microsoft.com/office/drawing/2014/main" id="{58427CD6-7F79-1BF4-A3A5-8F6DF143D147}"/>
              </a:ext>
            </a:extLst>
          </p:cNvPr>
          <p:cNvSpPr txBox="1"/>
          <p:nvPr/>
        </p:nvSpPr>
        <p:spPr>
          <a:xfrm>
            <a:off x="711200" y="65903"/>
            <a:ext cx="4673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Nation Building</a:t>
            </a:r>
            <a:endParaRPr sz="3200" b="0" i="0" u="none" strike="noStrike" cap="none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sp>
        <p:nvSpPr>
          <p:cNvPr id="5" name="Google Shape;352;p7">
            <a:extLst>
              <a:ext uri="{FF2B5EF4-FFF2-40B4-BE49-F238E27FC236}">
                <a16:creationId xmlns:a16="http://schemas.microsoft.com/office/drawing/2014/main" id="{8DDF957D-B95D-7DAB-8614-A547D98F2F43}"/>
              </a:ext>
            </a:extLst>
          </p:cNvPr>
          <p:cNvSpPr/>
          <p:nvPr/>
        </p:nvSpPr>
        <p:spPr>
          <a:xfrm rot="5400000">
            <a:off x="203200" y="2897"/>
            <a:ext cx="304800" cy="71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821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53;p7">
            <a:extLst>
              <a:ext uri="{FF2B5EF4-FFF2-40B4-BE49-F238E27FC236}">
                <a16:creationId xmlns:a16="http://schemas.microsoft.com/office/drawing/2014/main" id="{187B107A-F61F-CE11-73F9-466428EF79E9}"/>
              </a:ext>
            </a:extLst>
          </p:cNvPr>
          <p:cNvSpPr/>
          <p:nvPr/>
        </p:nvSpPr>
        <p:spPr>
          <a:xfrm>
            <a:off x="4046089" y="508499"/>
            <a:ext cx="701400" cy="613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4;p7">
            <a:extLst>
              <a:ext uri="{FF2B5EF4-FFF2-40B4-BE49-F238E27FC236}">
                <a16:creationId xmlns:a16="http://schemas.microsoft.com/office/drawing/2014/main" id="{ACF72924-D0F9-460B-439F-62DF0B57C090}"/>
              </a:ext>
            </a:extLst>
          </p:cNvPr>
          <p:cNvSpPr/>
          <p:nvPr/>
        </p:nvSpPr>
        <p:spPr>
          <a:xfrm>
            <a:off x="9476688" y="1246251"/>
            <a:ext cx="2369253" cy="1597995"/>
          </a:xfrm>
          <a:prstGeom prst="roundRect">
            <a:avLst>
              <a:gd name="adj" fmla="val 9627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55;p7">
            <a:extLst>
              <a:ext uri="{FF2B5EF4-FFF2-40B4-BE49-F238E27FC236}">
                <a16:creationId xmlns:a16="http://schemas.microsoft.com/office/drawing/2014/main" id="{26252F4C-9D81-D22E-2575-FBA473D4C26B}"/>
              </a:ext>
            </a:extLst>
          </p:cNvPr>
          <p:cNvSpPr txBox="1"/>
          <p:nvPr/>
        </p:nvSpPr>
        <p:spPr>
          <a:xfrm>
            <a:off x="9903699" y="2917515"/>
            <a:ext cx="14798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Clean Water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9" name="Google Shape;356;p7" descr="high-rise-sales.jpg">
            <a:extLst>
              <a:ext uri="{FF2B5EF4-FFF2-40B4-BE49-F238E27FC236}">
                <a16:creationId xmlns:a16="http://schemas.microsoft.com/office/drawing/2014/main" id="{4D556143-2DA7-0A6E-9F9A-B4FFC5EFA8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4725" r="9339"/>
          <a:stretch/>
        </p:blipFill>
        <p:spPr>
          <a:xfrm>
            <a:off x="9154039" y="3755573"/>
            <a:ext cx="2702197" cy="1862880"/>
          </a:xfrm>
          <a:prstGeom prst="roundRect">
            <a:avLst>
              <a:gd name="adj" fmla="val 10019"/>
            </a:avLst>
          </a:prstGeom>
          <a:noFill/>
          <a:ln>
            <a:noFill/>
          </a:ln>
        </p:spPr>
      </p:pic>
      <p:sp>
        <p:nvSpPr>
          <p:cNvPr id="10" name="Google Shape;357;p7">
            <a:extLst>
              <a:ext uri="{FF2B5EF4-FFF2-40B4-BE49-F238E27FC236}">
                <a16:creationId xmlns:a16="http://schemas.microsoft.com/office/drawing/2014/main" id="{E7C1497C-2D68-E14B-E9FF-7D01A61CC9CB}"/>
              </a:ext>
            </a:extLst>
          </p:cNvPr>
          <p:cNvSpPr txBox="1"/>
          <p:nvPr/>
        </p:nvSpPr>
        <p:spPr>
          <a:xfrm>
            <a:off x="9567319" y="5608553"/>
            <a:ext cx="21660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Affordable Housing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Google Shape;358;p7" descr="Power.png">
            <a:extLst>
              <a:ext uri="{FF2B5EF4-FFF2-40B4-BE49-F238E27FC236}">
                <a16:creationId xmlns:a16="http://schemas.microsoft.com/office/drawing/2014/main" id="{FA7C9397-C09D-F385-B3DE-113928873D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2146" y="1117522"/>
            <a:ext cx="1909344" cy="17800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59;p7">
            <a:extLst>
              <a:ext uri="{FF2B5EF4-FFF2-40B4-BE49-F238E27FC236}">
                <a16:creationId xmlns:a16="http://schemas.microsoft.com/office/drawing/2014/main" id="{914A718A-F002-4103-733D-921187071FC2}"/>
              </a:ext>
            </a:extLst>
          </p:cNvPr>
          <p:cNvSpPr txBox="1"/>
          <p:nvPr/>
        </p:nvSpPr>
        <p:spPr>
          <a:xfrm>
            <a:off x="3361614" y="2841482"/>
            <a:ext cx="23985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Uninterrupted  Power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Google Shape;360;p7">
            <a:extLst>
              <a:ext uri="{FF2B5EF4-FFF2-40B4-BE49-F238E27FC236}">
                <a16:creationId xmlns:a16="http://schemas.microsoft.com/office/drawing/2014/main" id="{1F64FC12-6494-8328-B8C1-5008BECFAB58}"/>
              </a:ext>
            </a:extLst>
          </p:cNvPr>
          <p:cNvSpPr txBox="1"/>
          <p:nvPr/>
        </p:nvSpPr>
        <p:spPr>
          <a:xfrm>
            <a:off x="433409" y="5287633"/>
            <a:ext cx="19759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Assistive Devices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4" name="Google Shape;361;p7">
            <a:extLst>
              <a:ext uri="{FF2B5EF4-FFF2-40B4-BE49-F238E27FC236}">
                <a16:creationId xmlns:a16="http://schemas.microsoft.com/office/drawing/2014/main" id="{C687DA11-A16B-FC24-5267-5FA5587DEF0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3410" y="3755573"/>
            <a:ext cx="2166090" cy="1445345"/>
          </a:xfrm>
          <a:prstGeom prst="roundRect">
            <a:avLst>
              <a:gd name="adj" fmla="val 10019"/>
            </a:avLst>
          </a:prstGeom>
          <a:noFill/>
          <a:ln>
            <a:noFill/>
          </a:ln>
        </p:spPr>
      </p:pic>
      <p:sp>
        <p:nvSpPr>
          <p:cNvPr id="15" name="Google Shape;362;p7">
            <a:extLst>
              <a:ext uri="{FF2B5EF4-FFF2-40B4-BE49-F238E27FC236}">
                <a16:creationId xmlns:a16="http://schemas.microsoft.com/office/drawing/2014/main" id="{114C5F76-9C54-3729-CA3D-FB306C09F7FB}"/>
              </a:ext>
            </a:extLst>
          </p:cNvPr>
          <p:cNvSpPr txBox="1"/>
          <p:nvPr/>
        </p:nvSpPr>
        <p:spPr>
          <a:xfrm>
            <a:off x="6787200" y="2953858"/>
            <a:ext cx="2089453" cy="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5Gi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6" name="Google Shape;363;p7">
            <a:extLst>
              <a:ext uri="{FF2B5EF4-FFF2-40B4-BE49-F238E27FC236}">
                <a16:creationId xmlns:a16="http://schemas.microsoft.com/office/drawing/2014/main" id="{8ABB08A9-26A2-E1D3-E87A-9CEB371754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1536" t="11273" r="17420" b="12946"/>
          <a:stretch/>
        </p:blipFill>
        <p:spPr>
          <a:xfrm>
            <a:off x="6494462" y="1279331"/>
            <a:ext cx="2733189" cy="1639914"/>
          </a:xfrm>
          <a:prstGeom prst="roundRect">
            <a:avLst>
              <a:gd name="adj" fmla="val 12581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7" name="Google Shape;364;p7">
            <a:extLst>
              <a:ext uri="{FF2B5EF4-FFF2-40B4-BE49-F238E27FC236}">
                <a16:creationId xmlns:a16="http://schemas.microsoft.com/office/drawing/2014/main" id="{A0E4858F-FDA3-6E2B-80E0-16BD703A455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1209" y="1241385"/>
            <a:ext cx="2267965" cy="202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5;p7" descr="A picture containing text&#10;&#10;Description automatically generated">
            <a:extLst>
              <a:ext uri="{FF2B5EF4-FFF2-40B4-BE49-F238E27FC236}">
                <a16:creationId xmlns:a16="http://schemas.microsoft.com/office/drawing/2014/main" id="{68D1A297-3E7B-8531-C8B1-5E97E9607EE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3851" t="14882" r="3991" b="14937"/>
          <a:stretch/>
        </p:blipFill>
        <p:spPr>
          <a:xfrm>
            <a:off x="2806685" y="3991473"/>
            <a:ext cx="6140168" cy="11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66;p7">
            <a:extLst>
              <a:ext uri="{FF2B5EF4-FFF2-40B4-BE49-F238E27FC236}">
                <a16:creationId xmlns:a16="http://schemas.microsoft.com/office/drawing/2014/main" id="{2733BC13-922B-A978-97E2-0F236FDA7FB9}"/>
              </a:ext>
            </a:extLst>
          </p:cNvPr>
          <p:cNvSpPr txBox="1"/>
          <p:nvPr/>
        </p:nvSpPr>
        <p:spPr>
          <a:xfrm>
            <a:off x="2823728" y="5281139"/>
            <a:ext cx="61401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National Technology Center for Ports, Waterways and Coasts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53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434;p9">
            <a:extLst>
              <a:ext uri="{FF2B5EF4-FFF2-40B4-BE49-F238E27FC236}">
                <a16:creationId xmlns:a16="http://schemas.microsoft.com/office/drawing/2014/main" id="{F04B385E-13FA-D25F-51E4-D1E2DB9E74C8}"/>
              </a:ext>
            </a:extLst>
          </p:cNvPr>
          <p:cNvGrpSpPr/>
          <p:nvPr/>
        </p:nvGrpSpPr>
        <p:grpSpPr>
          <a:xfrm>
            <a:off x="4267202" y="3886202"/>
            <a:ext cx="2148007" cy="726087"/>
            <a:chOff x="8098231" y="0"/>
            <a:chExt cx="1611005" cy="544565"/>
          </a:xfrm>
        </p:grpSpPr>
        <p:sp>
          <p:nvSpPr>
            <p:cNvPr id="3" name="Google Shape;435;p9">
              <a:extLst>
                <a:ext uri="{FF2B5EF4-FFF2-40B4-BE49-F238E27FC236}">
                  <a16:creationId xmlns:a16="http://schemas.microsoft.com/office/drawing/2014/main" id="{C5CC7296-74A9-7B72-85CB-F9EC00368556}"/>
                </a:ext>
              </a:extLst>
            </p:cNvPr>
            <p:cNvSpPr/>
            <p:nvPr/>
          </p:nvSpPr>
          <p:spPr>
            <a:xfrm>
              <a:off x="8098231" y="0"/>
              <a:ext cx="1611005" cy="544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436;p9">
              <a:extLst>
                <a:ext uri="{FF2B5EF4-FFF2-40B4-BE49-F238E27FC236}">
                  <a16:creationId xmlns:a16="http://schemas.microsoft.com/office/drawing/2014/main" id="{A4F6D29F-708A-4043-1DB7-24694CF5E996}"/>
                </a:ext>
              </a:extLst>
            </p:cNvPr>
            <p:cNvSpPr/>
            <p:nvPr/>
          </p:nvSpPr>
          <p:spPr>
            <a:xfrm>
              <a:off x="8098231" y="0"/>
              <a:ext cx="1611005" cy="544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500" tIns="74500" rIns="74500" bIns="745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437;p9">
            <a:extLst>
              <a:ext uri="{FF2B5EF4-FFF2-40B4-BE49-F238E27FC236}">
                <a16:creationId xmlns:a16="http://schemas.microsoft.com/office/drawing/2014/main" id="{B244904F-7197-7E57-7638-6BBEF63E4BF9}"/>
              </a:ext>
            </a:extLst>
          </p:cNvPr>
          <p:cNvSpPr/>
          <p:nvPr/>
        </p:nvSpPr>
        <p:spPr>
          <a:xfrm rot="5400000">
            <a:off x="203150" y="2847"/>
            <a:ext cx="304800" cy="71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821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38;p9">
            <a:extLst>
              <a:ext uri="{FF2B5EF4-FFF2-40B4-BE49-F238E27FC236}">
                <a16:creationId xmlns:a16="http://schemas.microsoft.com/office/drawing/2014/main" id="{254AF362-8919-736D-A220-D5AD67C3A470}"/>
              </a:ext>
            </a:extLst>
          </p:cNvPr>
          <p:cNvSpPr txBox="1"/>
          <p:nvPr/>
        </p:nvSpPr>
        <p:spPr>
          <a:xfrm>
            <a:off x="6096002" y="1422086"/>
            <a:ext cx="50799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39;p9">
            <a:extLst>
              <a:ext uri="{FF2B5EF4-FFF2-40B4-BE49-F238E27FC236}">
                <a16:creationId xmlns:a16="http://schemas.microsoft.com/office/drawing/2014/main" id="{CC93B218-E469-2AC5-8819-81ED91DD1F45}"/>
              </a:ext>
            </a:extLst>
          </p:cNvPr>
          <p:cNvSpPr/>
          <p:nvPr/>
        </p:nvSpPr>
        <p:spPr>
          <a:xfrm>
            <a:off x="711200" y="16593"/>
            <a:ext cx="97620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Institute of Eminence (IoE) Research Initiatives</a:t>
            </a:r>
            <a:endParaRPr sz="3200" b="1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Google Shape;440;p9">
            <a:extLst>
              <a:ext uri="{FF2B5EF4-FFF2-40B4-BE49-F238E27FC236}">
                <a16:creationId xmlns:a16="http://schemas.microsoft.com/office/drawing/2014/main" id="{3CEAFE79-AF96-06D7-9C16-C5244ECE42D6}"/>
              </a:ext>
            </a:extLst>
          </p:cNvPr>
          <p:cNvSpPr txBox="1"/>
          <p:nvPr/>
        </p:nvSpPr>
        <p:spPr>
          <a:xfrm>
            <a:off x="203200" y="5760530"/>
            <a:ext cx="1178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441;p9">
            <a:extLst>
              <a:ext uri="{FF2B5EF4-FFF2-40B4-BE49-F238E27FC236}">
                <a16:creationId xmlns:a16="http://schemas.microsoft.com/office/drawing/2014/main" id="{617B0276-E891-AF61-A28E-112A6F94CE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989"/>
          <a:stretch/>
        </p:blipFill>
        <p:spPr>
          <a:xfrm>
            <a:off x="766262" y="1103971"/>
            <a:ext cx="9975870" cy="5588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970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23;p12">
            <a:extLst>
              <a:ext uri="{FF2B5EF4-FFF2-40B4-BE49-F238E27FC236}">
                <a16:creationId xmlns:a16="http://schemas.microsoft.com/office/drawing/2014/main" id="{1755D449-4E4E-362F-99B5-B1AB36B7846A}"/>
              </a:ext>
            </a:extLst>
          </p:cNvPr>
          <p:cNvSpPr txBox="1"/>
          <p:nvPr/>
        </p:nvSpPr>
        <p:spPr>
          <a:xfrm>
            <a:off x="711200" y="65903"/>
            <a:ext cx="7416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IITM RESEARCH PARK</a:t>
            </a:r>
            <a:endParaRPr sz="3200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Google Shape;524;p12">
            <a:extLst>
              <a:ext uri="{FF2B5EF4-FFF2-40B4-BE49-F238E27FC236}">
                <a16:creationId xmlns:a16="http://schemas.microsoft.com/office/drawing/2014/main" id="{30278D05-3D4F-E8E4-7631-DB211694F37E}"/>
              </a:ext>
            </a:extLst>
          </p:cNvPr>
          <p:cNvSpPr/>
          <p:nvPr/>
        </p:nvSpPr>
        <p:spPr>
          <a:xfrm rot="5400000">
            <a:off x="203200" y="2897"/>
            <a:ext cx="304800" cy="71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821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525;p12" descr="Picture1.jpg">
            <a:extLst>
              <a:ext uri="{FF2B5EF4-FFF2-40B4-BE49-F238E27FC236}">
                <a16:creationId xmlns:a16="http://schemas.microsoft.com/office/drawing/2014/main" id="{E715021B-CD61-62D9-A2A8-B34DF41FF3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6789" y="1510259"/>
            <a:ext cx="2483040" cy="2070190"/>
          </a:xfrm>
          <a:prstGeom prst="roundRect">
            <a:avLst>
              <a:gd name="adj" fmla="val 10019"/>
            </a:avLst>
          </a:prstGeom>
          <a:noFill/>
          <a:ln>
            <a:noFill/>
          </a:ln>
        </p:spPr>
      </p:pic>
      <p:pic>
        <p:nvPicPr>
          <p:cNvPr id="12" name="Google Shape;526;p12" descr="S3m05">
            <a:extLst>
              <a:ext uri="{FF2B5EF4-FFF2-40B4-BE49-F238E27FC236}">
                <a16:creationId xmlns:a16="http://schemas.microsoft.com/office/drawing/2014/main" id="{D41F72D6-7298-74C2-6B50-B274726839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305" t="17431" r="37837" b="16041"/>
          <a:stretch/>
        </p:blipFill>
        <p:spPr>
          <a:xfrm>
            <a:off x="3976789" y="4155755"/>
            <a:ext cx="2483040" cy="1813244"/>
          </a:xfrm>
          <a:prstGeom prst="roundRect">
            <a:avLst>
              <a:gd name="adj" fmla="val 10019"/>
            </a:avLst>
          </a:prstGeom>
          <a:noFill/>
          <a:ln>
            <a:noFill/>
          </a:ln>
        </p:spPr>
      </p:pic>
      <p:sp>
        <p:nvSpPr>
          <p:cNvPr id="13" name="Google Shape;527;p12">
            <a:extLst>
              <a:ext uri="{FF2B5EF4-FFF2-40B4-BE49-F238E27FC236}">
                <a16:creationId xmlns:a16="http://schemas.microsoft.com/office/drawing/2014/main" id="{9B15C6B5-8C70-08DB-34CF-F0183791B62B}"/>
              </a:ext>
            </a:extLst>
          </p:cNvPr>
          <p:cNvSpPr txBox="1"/>
          <p:nvPr/>
        </p:nvSpPr>
        <p:spPr>
          <a:xfrm>
            <a:off x="4681829" y="764593"/>
            <a:ext cx="3556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E46C0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Bringing UNLIKE MINDS together</a:t>
            </a: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4" name="Google Shape;528;p12" descr="RP logo.gif">
            <a:extLst>
              <a:ext uri="{FF2B5EF4-FFF2-40B4-BE49-F238E27FC236}">
                <a16:creationId xmlns:a16="http://schemas.microsoft.com/office/drawing/2014/main" id="{F51CEE23-4FD6-BC52-24B1-C3207CFF776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0005" y="3386222"/>
            <a:ext cx="1329195" cy="76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29;p12">
            <a:extLst>
              <a:ext uri="{FF2B5EF4-FFF2-40B4-BE49-F238E27FC236}">
                <a16:creationId xmlns:a16="http://schemas.microsoft.com/office/drawing/2014/main" id="{8C765981-E261-A65D-52CA-1EAF13D1C9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3083" y="1469653"/>
            <a:ext cx="3664162" cy="5182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Google Shape;530;p12">
            <a:extLst>
              <a:ext uri="{FF2B5EF4-FFF2-40B4-BE49-F238E27FC236}">
                <a16:creationId xmlns:a16="http://schemas.microsoft.com/office/drawing/2014/main" id="{22FBA505-2EEB-E17D-405E-028D26DFAC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4601165"/>
              </p:ext>
            </p:extLst>
          </p:nvPr>
        </p:nvGraphicFramePr>
        <p:xfrm>
          <a:off x="6370320" y="1971040"/>
          <a:ext cx="5415280" cy="321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71725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00;p11" descr="Circle_Logo (1).png">
            <a:extLst>
              <a:ext uri="{FF2B5EF4-FFF2-40B4-BE49-F238E27FC236}">
                <a16:creationId xmlns:a16="http://schemas.microsoft.com/office/drawing/2014/main" id="{6B74B8AF-2D46-099A-A762-D7EF598FE1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8561" y="663749"/>
            <a:ext cx="1175136" cy="11751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01;p11">
            <a:extLst>
              <a:ext uri="{FF2B5EF4-FFF2-40B4-BE49-F238E27FC236}">
                <a16:creationId xmlns:a16="http://schemas.microsoft.com/office/drawing/2014/main" id="{65B55834-AFEF-53B0-7678-D3785FC45A06}"/>
              </a:ext>
            </a:extLst>
          </p:cNvPr>
          <p:cNvSpPr txBox="1"/>
          <p:nvPr/>
        </p:nvSpPr>
        <p:spPr>
          <a:xfrm>
            <a:off x="691395" y="100009"/>
            <a:ext cx="932080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IITM’s Deep Tech Startup Hub</a:t>
            </a:r>
            <a:endParaRPr sz="3200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Google Shape;502;p11">
            <a:extLst>
              <a:ext uri="{FF2B5EF4-FFF2-40B4-BE49-F238E27FC236}">
                <a16:creationId xmlns:a16="http://schemas.microsoft.com/office/drawing/2014/main" id="{A82A368C-D977-F70D-D80C-105C579E85CA}"/>
              </a:ext>
            </a:extLst>
          </p:cNvPr>
          <p:cNvSpPr/>
          <p:nvPr/>
        </p:nvSpPr>
        <p:spPr>
          <a:xfrm rot="5400000">
            <a:off x="203200" y="69583"/>
            <a:ext cx="304800" cy="71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821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504;p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1D0119-5569-C2BA-C7D2-309450888AD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72" y="877015"/>
            <a:ext cx="5418333" cy="24537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505;p11">
            <a:extLst>
              <a:ext uri="{FF2B5EF4-FFF2-40B4-BE49-F238E27FC236}">
                <a16:creationId xmlns:a16="http://schemas.microsoft.com/office/drawing/2014/main" id="{4450406B-EA14-62B3-4025-62825926B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304680"/>
              </p:ext>
            </p:extLst>
          </p:nvPr>
        </p:nvGraphicFramePr>
        <p:xfrm>
          <a:off x="6243129" y="754505"/>
          <a:ext cx="6048827" cy="3951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8" name="Google Shape;506;p11">
            <a:extLst>
              <a:ext uri="{FF2B5EF4-FFF2-40B4-BE49-F238E27FC236}">
                <a16:creationId xmlns:a16="http://schemas.microsoft.com/office/drawing/2014/main" id="{998A535B-7068-6363-F574-33AE889F2566}"/>
              </a:ext>
            </a:extLst>
          </p:cNvPr>
          <p:cNvGrpSpPr/>
          <p:nvPr/>
        </p:nvGrpSpPr>
        <p:grpSpPr>
          <a:xfrm>
            <a:off x="-50608" y="3283378"/>
            <a:ext cx="11832651" cy="3410011"/>
            <a:chOff x="5311979" y="1005821"/>
            <a:chExt cx="10041359" cy="2878598"/>
          </a:xfrm>
        </p:grpSpPr>
        <p:grpSp>
          <p:nvGrpSpPr>
            <p:cNvPr id="9" name="Google Shape;507;p11">
              <a:extLst>
                <a:ext uri="{FF2B5EF4-FFF2-40B4-BE49-F238E27FC236}">
                  <a16:creationId xmlns:a16="http://schemas.microsoft.com/office/drawing/2014/main" id="{323F0DFD-851A-FB44-5A3F-6A7F67797FE4}"/>
                </a:ext>
              </a:extLst>
            </p:cNvPr>
            <p:cNvGrpSpPr/>
            <p:nvPr/>
          </p:nvGrpSpPr>
          <p:grpSpPr>
            <a:xfrm>
              <a:off x="5311979" y="1005821"/>
              <a:ext cx="4787518" cy="2878598"/>
              <a:chOff x="5068426" y="945003"/>
              <a:chExt cx="4787518" cy="2878598"/>
            </a:xfrm>
          </p:grpSpPr>
          <p:grpSp>
            <p:nvGrpSpPr>
              <p:cNvPr id="12" name="Google Shape;508;p11">
                <a:extLst>
                  <a:ext uri="{FF2B5EF4-FFF2-40B4-BE49-F238E27FC236}">
                    <a16:creationId xmlns:a16="http://schemas.microsoft.com/office/drawing/2014/main" id="{3A643A0E-997B-071F-BCFE-83FDF7B4FD3A}"/>
                  </a:ext>
                </a:extLst>
              </p:cNvPr>
              <p:cNvGrpSpPr/>
              <p:nvPr/>
            </p:nvGrpSpPr>
            <p:grpSpPr>
              <a:xfrm>
                <a:off x="5068426" y="945003"/>
                <a:ext cx="4787518" cy="2878598"/>
                <a:chOff x="5068426" y="945003"/>
                <a:chExt cx="4787518" cy="2878598"/>
              </a:xfrm>
            </p:grpSpPr>
            <p:sp>
              <p:nvSpPr>
                <p:cNvPr id="14" name="Google Shape;509;p11">
                  <a:extLst>
                    <a:ext uri="{FF2B5EF4-FFF2-40B4-BE49-F238E27FC236}">
                      <a16:creationId xmlns:a16="http://schemas.microsoft.com/office/drawing/2014/main" id="{94E303E8-F189-02FC-B176-6E977AA2D67A}"/>
                    </a:ext>
                  </a:extLst>
                </p:cNvPr>
                <p:cNvSpPr txBox="1"/>
                <p:nvPr/>
              </p:nvSpPr>
              <p:spPr>
                <a:xfrm>
                  <a:off x="9361871" y="1959270"/>
                  <a:ext cx="494073" cy="424415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B9080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667" b="1" dirty="0">
                      <a:solidFill>
                        <a:srgbClr val="000000"/>
                      </a:solidFill>
                      <a:latin typeface="Microsoft Sans Serif" panose="020B0604020202020204" pitchFamily="34" charset="0"/>
                      <a:ea typeface="Microsoft Sans Serif" panose="020B0604020202020204" pitchFamily="34" charset="0"/>
                      <a:cs typeface="Microsoft Sans Serif" panose="020B0604020202020204" pitchFamily="34" charset="0"/>
                      <a:sym typeface="Arial"/>
                    </a:rPr>
                    <a:t>IIT</a:t>
                  </a:r>
                  <a:endParaRPr dirty="0"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endParaRPr>
                </a:p>
              </p:txBody>
            </p:sp>
            <p:grpSp>
              <p:nvGrpSpPr>
                <p:cNvPr id="15" name="Google Shape;510;p11">
                  <a:extLst>
                    <a:ext uri="{FF2B5EF4-FFF2-40B4-BE49-F238E27FC236}">
                      <a16:creationId xmlns:a16="http://schemas.microsoft.com/office/drawing/2014/main" id="{BD676E45-8DA2-3AF9-AFE4-251B193002BB}"/>
                    </a:ext>
                  </a:extLst>
                </p:cNvPr>
                <p:cNvGrpSpPr/>
                <p:nvPr/>
              </p:nvGrpSpPr>
              <p:grpSpPr>
                <a:xfrm>
                  <a:off x="5068426" y="945003"/>
                  <a:ext cx="4523950" cy="2878598"/>
                  <a:chOff x="-977877" y="3206399"/>
                  <a:chExt cx="4523950" cy="2878598"/>
                </a:xfrm>
              </p:grpSpPr>
              <p:graphicFrame>
                <p:nvGraphicFramePr>
                  <p:cNvPr id="16" name="Google Shape;511;p11">
                    <a:extLst>
                      <a:ext uri="{FF2B5EF4-FFF2-40B4-BE49-F238E27FC236}">
                        <a16:creationId xmlns:a16="http://schemas.microsoft.com/office/drawing/2014/main" id="{0AD41AE7-C7C6-0033-1049-8FFA9C278A3C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495231074"/>
                      </p:ext>
                    </p:extLst>
                  </p:nvPr>
                </p:nvGraphicFramePr>
                <p:xfrm>
                  <a:off x="-977877" y="3452634"/>
                  <a:ext cx="4523950" cy="2632363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8"/>
                  </a:graphicData>
                </a:graphic>
              </p:graphicFrame>
              <p:sp>
                <p:nvSpPr>
                  <p:cNvPr id="17" name="Google Shape;512;p11">
                    <a:extLst>
                      <a:ext uri="{FF2B5EF4-FFF2-40B4-BE49-F238E27FC236}">
                        <a16:creationId xmlns:a16="http://schemas.microsoft.com/office/drawing/2014/main" id="{AE785741-7C93-D6C5-9D99-82228878EE05}"/>
                      </a:ext>
                    </a:extLst>
                  </p:cNvPr>
                  <p:cNvSpPr txBox="1"/>
                  <p:nvPr/>
                </p:nvSpPr>
                <p:spPr>
                  <a:xfrm>
                    <a:off x="-739603" y="3206399"/>
                    <a:ext cx="2188846" cy="380579"/>
                  </a:xfrm>
                  <a:prstGeom prst="rect">
                    <a:avLst/>
                  </a:prstGeom>
                  <a:gradFill>
                    <a:gsLst>
                      <a:gs pos="0">
                        <a:srgbClr val="DC0006"/>
                      </a:gs>
                      <a:gs pos="99000">
                        <a:srgbClr val="1A0EDF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txBody>
                  <a:bodyPr spcFirstLastPara="1" wrap="square" lIns="121900" tIns="60950" rIns="121900" bIns="6095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2667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557 Founders</a:t>
                    </a:r>
                    <a:endPara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cxnSp>
            <p:nvCxnSpPr>
              <p:cNvPr id="13" name="Google Shape;513;p11">
                <a:extLst>
                  <a:ext uri="{FF2B5EF4-FFF2-40B4-BE49-F238E27FC236}">
                    <a16:creationId xmlns:a16="http://schemas.microsoft.com/office/drawing/2014/main" id="{96135E92-6558-D5B2-33B2-F6C9F4559EEE}"/>
                  </a:ext>
                </a:extLst>
              </p:cNvPr>
              <p:cNvCxnSpPr/>
              <p:nvPr/>
            </p:nvCxnSpPr>
            <p:spPr>
              <a:xfrm>
                <a:off x="9361871" y="1501712"/>
                <a:ext cx="0" cy="148590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EB04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0" name="Google Shape;514;p11">
              <a:extLst>
                <a:ext uri="{FF2B5EF4-FFF2-40B4-BE49-F238E27FC236}">
                  <a16:creationId xmlns:a16="http://schemas.microsoft.com/office/drawing/2014/main" id="{81F90C5B-B3B9-5AB7-C601-BF588F317B18}"/>
                </a:ext>
              </a:extLst>
            </p:cNvPr>
            <p:cNvSpPr txBox="1"/>
            <p:nvPr/>
          </p:nvSpPr>
          <p:spPr>
            <a:xfrm>
              <a:off x="10553837" y="2886311"/>
              <a:ext cx="4799501" cy="632103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33" b="1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83</a:t>
              </a:r>
              <a:r>
                <a:rPr lang="en-US" sz="2133" b="0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</a:t>
              </a:r>
              <a:r>
                <a:rPr lang="en-US" sz="2133" b="1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IIT</a:t>
              </a:r>
              <a:r>
                <a:rPr lang="en-US" sz="2133" b="0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</a:t>
              </a:r>
              <a:r>
                <a:rPr lang="en-US" sz="2133" b="1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faculty</a:t>
              </a:r>
              <a:r>
                <a:rPr lang="en-US" sz="2133" b="0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members are founders</a:t>
              </a:r>
              <a:r>
                <a:rPr lang="en-US" sz="2133" b="0" i="0" u="none" strike="noStrike" cap="none" baseline="-2500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</a:t>
              </a:r>
              <a:r>
                <a:rPr lang="en-US" sz="2133" b="0" i="0" u="none" strike="noStrike" cap="none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or minority shareholders</a:t>
              </a:r>
              <a:endParaRPr sz="2133" b="0" i="0" u="none" strike="noStrike" cap="none" baseline="-2500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11" name="Google Shape;515;p11">
              <a:extLst>
                <a:ext uri="{FF2B5EF4-FFF2-40B4-BE49-F238E27FC236}">
                  <a16:creationId xmlns:a16="http://schemas.microsoft.com/office/drawing/2014/main" id="{2798DAB3-4241-0368-469E-E881FE9E6B97}"/>
                </a:ext>
              </a:extLst>
            </p:cNvPr>
            <p:cNvSpPr txBox="1"/>
            <p:nvPr/>
          </p:nvSpPr>
          <p:spPr>
            <a:xfrm>
              <a:off x="10553836" y="2191855"/>
              <a:ext cx="4799501" cy="576677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9080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33" b="1" i="0" u="none" strike="noStrike" cap="none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101</a:t>
              </a:r>
              <a:r>
                <a:rPr lang="en-US" sz="2133" b="0" i="0" u="none" strike="noStrike" cap="none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Cos.</a:t>
              </a:r>
              <a:r>
                <a:rPr lang="en-US" sz="2133" b="0" i="0" u="none" strike="noStrike" cap="none" baseline="-25000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</a:t>
              </a:r>
              <a:r>
                <a:rPr lang="en-US" sz="2133" b="0" i="0" u="none" strike="noStrike" cap="none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have IITM </a:t>
              </a:r>
              <a:r>
                <a:rPr lang="en-US" sz="2133" b="1" i="0" u="none" strike="noStrike" cap="none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Faculty</a:t>
              </a:r>
              <a:r>
                <a:rPr lang="en-US" sz="2133" b="0" i="0" u="none" strike="noStrike" cap="none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as founders</a:t>
              </a:r>
              <a:r>
                <a:rPr lang="en-US" sz="2133" b="0" i="0" u="none" strike="noStrike" cap="none" baseline="-25000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 </a:t>
              </a:r>
              <a:r>
                <a:rPr lang="en-US" sz="2133" b="0" i="0" u="none" strike="noStrike" cap="none" dirty="0">
                  <a:solidFill>
                    <a:srgbClr val="000000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or minority shareholders</a:t>
              </a:r>
              <a:endParaRPr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94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8C4D34F-7D8B-0618-5401-F0E38E0BF84A}"/>
              </a:ext>
            </a:extLst>
          </p:cNvPr>
          <p:cNvSpPr txBox="1">
            <a:spLocks/>
          </p:cNvSpPr>
          <p:nvPr/>
        </p:nvSpPr>
        <p:spPr>
          <a:xfrm>
            <a:off x="193105" y="30010"/>
            <a:ext cx="898007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100" b="0" i="0">
                <a:solidFill>
                  <a:srgbClr val="81010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Previous YIFs and International Faculty @ IITM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DF7EA-1F3C-09A7-2E90-5A1C7DB3BC77}"/>
              </a:ext>
            </a:extLst>
          </p:cNvPr>
          <p:cNvSpPr txBox="1"/>
          <p:nvPr/>
        </p:nvSpPr>
        <p:spPr>
          <a:xfrm>
            <a:off x="193104" y="1050608"/>
            <a:ext cx="569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IN" sz="2000" b="1" kern="1200" dirty="0">
                <a:solidFill>
                  <a:srgbClr val="C0504D">
                    <a:lumMod val="75000"/>
                  </a:srgb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Young International Faculty at IIT Madras</a:t>
            </a:r>
          </a:p>
        </p:txBody>
      </p:sp>
      <p:graphicFrame>
        <p:nvGraphicFramePr>
          <p:cNvPr id="11" name="Table 20">
            <a:extLst>
              <a:ext uri="{FF2B5EF4-FFF2-40B4-BE49-F238E27FC236}">
                <a16:creationId xmlns:a16="http://schemas.microsoft.com/office/drawing/2014/main" id="{EEDDE760-FA9A-B9E6-1811-228F31DBE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773279"/>
              </p:ext>
            </p:extLst>
          </p:nvPr>
        </p:nvGraphicFramePr>
        <p:xfrm>
          <a:off x="272264" y="1600362"/>
          <a:ext cx="8075315" cy="29350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05564">
                  <a:extLst>
                    <a:ext uri="{9D8B030D-6E8A-4147-A177-3AD203B41FA5}">
                      <a16:colId xmlns:a16="http://schemas.microsoft.com/office/drawing/2014/main" val="76181175"/>
                    </a:ext>
                  </a:extLst>
                </a:gridCol>
                <a:gridCol w="1409989">
                  <a:extLst>
                    <a:ext uri="{9D8B030D-6E8A-4147-A177-3AD203B41FA5}">
                      <a16:colId xmlns:a16="http://schemas.microsoft.com/office/drawing/2014/main" val="562055951"/>
                    </a:ext>
                  </a:extLst>
                </a:gridCol>
                <a:gridCol w="1653254">
                  <a:extLst>
                    <a:ext uri="{9D8B030D-6E8A-4147-A177-3AD203B41FA5}">
                      <a16:colId xmlns:a16="http://schemas.microsoft.com/office/drawing/2014/main" val="2657953623"/>
                    </a:ext>
                  </a:extLst>
                </a:gridCol>
                <a:gridCol w="1653254">
                  <a:extLst>
                    <a:ext uri="{9D8B030D-6E8A-4147-A177-3AD203B41FA5}">
                      <a16:colId xmlns:a16="http://schemas.microsoft.com/office/drawing/2014/main" val="1898973457"/>
                    </a:ext>
                  </a:extLst>
                </a:gridCol>
                <a:gridCol w="1653254">
                  <a:extLst>
                    <a:ext uri="{9D8B030D-6E8A-4147-A177-3AD203B41FA5}">
                      <a16:colId xmlns:a16="http://schemas.microsoft.com/office/drawing/2014/main" val="3937714610"/>
                    </a:ext>
                  </a:extLst>
                </a:gridCol>
              </a:tblGrid>
              <a:tr h="304652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spc="8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Name</a:t>
                      </a:r>
                      <a:r>
                        <a:rPr lang="en-IN" sz="1200" spc="-11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3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of</a:t>
                      </a:r>
                      <a:r>
                        <a:rPr lang="en-IN" sz="1200" spc="-11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2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the</a:t>
                      </a:r>
                      <a:r>
                        <a:rPr lang="en-IN" sz="1200" spc="-10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-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Faculty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spc="3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Country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spc="10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</a:t>
                      </a:r>
                      <a:r>
                        <a:rPr lang="en-IN" sz="1200" spc="1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e</a:t>
                      </a:r>
                      <a:r>
                        <a:rPr lang="en-IN" sz="1200" spc="12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</a:t>
                      </a:r>
                      <a:r>
                        <a:rPr lang="en-IN" sz="1200" spc="-9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t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spc="4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From</a:t>
                      </a:r>
                      <a:r>
                        <a:rPr lang="en-IN" sz="1200" spc="-15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1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Year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spc="4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To </a:t>
                      </a:r>
                      <a:r>
                        <a:rPr lang="en-IN" sz="1200" spc="1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Year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63628"/>
                  </a:ext>
                </a:extLst>
              </a:tr>
              <a:tr h="283273">
                <a:tc>
                  <a:txBody>
                    <a:bodyPr/>
                    <a:lstStyle/>
                    <a:p>
                      <a:r>
                        <a:rPr lang="en-IN" sz="1200" spc="55" dirty="0" err="1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Dr.</a:t>
                      </a:r>
                      <a:r>
                        <a:rPr lang="en-IN" sz="1200" spc="-10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8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Shotaro</a:t>
                      </a:r>
                      <a:r>
                        <a:rPr lang="en-IN" sz="1200" spc="-10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2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Tada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320869"/>
                  </a:ext>
                </a:extLst>
              </a:tr>
              <a:tr h="304652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spc="55" dirty="0" err="1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Dr.</a:t>
                      </a:r>
                      <a:r>
                        <a:rPr lang="en-IN" sz="1200" spc="-13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5" dirty="0" err="1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Gheeraert</a:t>
                      </a:r>
                      <a:r>
                        <a:rPr lang="en-IN" sz="1200" spc="-13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7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Nicolas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err="1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Phy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237689"/>
                  </a:ext>
                </a:extLst>
              </a:tr>
              <a:tr h="448960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spc="55" dirty="0" err="1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Dr.</a:t>
                      </a:r>
                      <a:r>
                        <a:rPr lang="en-IN" sz="1200" spc="-13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3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Vladimir </a:t>
                      </a:r>
                      <a:r>
                        <a:rPr lang="en-IN" sz="1200" spc="75" dirty="0" err="1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Ankudinov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20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066063"/>
                  </a:ext>
                </a:extLst>
              </a:tr>
              <a:tr h="195084">
                <a:tc>
                  <a:txBody>
                    <a:bodyPr/>
                    <a:lstStyle/>
                    <a:p>
                      <a:r>
                        <a:rPr lang="en-IN" sz="1200" spc="5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Dr Carlos Hernandez 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714187"/>
                  </a:ext>
                </a:extLst>
              </a:tr>
              <a:tr h="336720">
                <a:tc>
                  <a:txBody>
                    <a:bodyPr/>
                    <a:lstStyle/>
                    <a:p>
                      <a:r>
                        <a:rPr lang="en-IN" sz="1200" spc="5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Dr</a:t>
                      </a:r>
                      <a:r>
                        <a:rPr lang="en-IN" sz="1200" spc="-125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1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Fabrice</a:t>
                      </a:r>
                      <a:r>
                        <a:rPr lang="en-IN" sz="1200" spc="-120" dirty="0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</a:t>
                      </a:r>
                      <a:r>
                        <a:rPr lang="en-IN" sz="1200" spc="80" dirty="0" err="1">
                          <a:solidFill>
                            <a:srgbClr val="15111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Mouhartem</a:t>
                      </a:r>
                      <a:endParaRPr lang="en-IN" sz="120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163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03AC00D-3833-E15D-CAB6-5ADD087FACB3}"/>
              </a:ext>
            </a:extLst>
          </p:cNvPr>
          <p:cNvSpPr txBox="1"/>
          <p:nvPr/>
        </p:nvSpPr>
        <p:spPr>
          <a:xfrm>
            <a:off x="162624" y="4610217"/>
            <a:ext cx="7451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IN" sz="2000" b="1" kern="1200" dirty="0">
                <a:solidFill>
                  <a:srgbClr val="C0504D">
                    <a:lumMod val="75000"/>
                  </a:srgb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Existing Full-Time International Faculty at IIT Madras</a:t>
            </a:r>
          </a:p>
        </p:txBody>
      </p:sp>
      <p:graphicFrame>
        <p:nvGraphicFramePr>
          <p:cNvPr id="14" name="Table 27">
            <a:extLst>
              <a:ext uri="{FF2B5EF4-FFF2-40B4-BE49-F238E27FC236}">
                <a16:creationId xmlns:a16="http://schemas.microsoft.com/office/drawing/2014/main" id="{66346C61-A0EE-6BFD-AC42-7E645697E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475922"/>
              </p:ext>
            </p:extLst>
          </p:nvPr>
        </p:nvGraphicFramePr>
        <p:xfrm>
          <a:off x="272264" y="5085149"/>
          <a:ext cx="7232682" cy="1386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10894">
                  <a:extLst>
                    <a:ext uri="{9D8B030D-6E8A-4147-A177-3AD203B41FA5}">
                      <a16:colId xmlns:a16="http://schemas.microsoft.com/office/drawing/2014/main" val="1263944809"/>
                    </a:ext>
                  </a:extLst>
                </a:gridCol>
                <a:gridCol w="2383389">
                  <a:extLst>
                    <a:ext uri="{9D8B030D-6E8A-4147-A177-3AD203B41FA5}">
                      <a16:colId xmlns:a16="http://schemas.microsoft.com/office/drawing/2014/main" val="3105755699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1669280964"/>
                    </a:ext>
                  </a:extLst>
                </a:gridCol>
              </a:tblGrid>
              <a:tr h="118735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Name of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99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Prof. </a:t>
                      </a:r>
                      <a:r>
                        <a:rPr lang="en-IN" sz="1200" b="0" dirty="0" err="1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Luoyi</a:t>
                      </a:r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Tao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416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Prof. Roland </a:t>
                      </a:r>
                      <a:r>
                        <a:rPr lang="en-IN" sz="1200" b="0" dirty="0" err="1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Wittje</a:t>
                      </a:r>
                      <a:endParaRPr lang="en-IN" sz="1200" b="0" dirty="0"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HSS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430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Prof. James Jim Libby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909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4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AECF6C2D-2B35-1BDF-59E5-B75816C90D2A}"/>
              </a:ext>
            </a:extLst>
          </p:cNvPr>
          <p:cNvSpPr txBox="1"/>
          <p:nvPr/>
        </p:nvSpPr>
        <p:spPr>
          <a:xfrm>
            <a:off x="592248" y="1232596"/>
            <a:ext cx="10837752" cy="3341236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469900" marR="10160" indent="-457200">
              <a:lnSpc>
                <a:spcPts val="4120"/>
              </a:lnSpc>
              <a:spcBef>
                <a:spcPts val="285"/>
              </a:spcBef>
              <a:buClrTx/>
              <a:buFont typeface="Wingdings" panose="05000000000000000000" pitchFamily="2" charset="2"/>
              <a:buChar char="Ø"/>
            </a:pPr>
            <a:r>
              <a:rPr sz="2400" kern="1200" spc="-1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sz="2400" kern="1200" spc="-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recruit </a:t>
            </a:r>
            <a:r>
              <a:rPr sz="2400" kern="1200" spc="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tenure-track </a:t>
            </a:r>
            <a:r>
              <a:rPr sz="2400" kern="1200" spc="4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foreign </a:t>
            </a:r>
            <a:r>
              <a:rPr sz="2400" kern="1200" spc="-1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 </a:t>
            </a:r>
            <a:r>
              <a:rPr sz="2400" kern="1200" spc="9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(non-Indian </a:t>
            </a:r>
            <a:r>
              <a:rPr sz="2400" kern="1200" spc="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citizens/</a:t>
            </a:r>
            <a:r>
              <a:rPr sz="2400" kern="1200" spc="7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non-OCIs)</a:t>
            </a:r>
            <a:r>
              <a:rPr sz="2400" kern="1200" spc="-1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-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sz="2400" kern="1200" spc="-114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1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sz="2400" kern="1200" spc="-114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4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equivalent</a:t>
            </a:r>
            <a:r>
              <a:rPr sz="2400" kern="1200" spc="-1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level</a:t>
            </a:r>
            <a:r>
              <a:rPr sz="2400" kern="1200" spc="-114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3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sz="2400" kern="1200" spc="-114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6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Assistant</a:t>
            </a:r>
            <a:r>
              <a:rPr sz="2400" kern="1200" spc="-1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3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Professor</a:t>
            </a:r>
            <a:endParaRPr sz="2400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71500" indent="-571500">
              <a:spcBef>
                <a:spcPts val="5"/>
              </a:spcBef>
              <a:buClrTx/>
              <a:buFont typeface="Wingdings" panose="05000000000000000000" pitchFamily="2" charset="2"/>
              <a:buChar char="Ø"/>
            </a:pPr>
            <a:endParaRPr sz="2400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69900" marR="8890" indent="-457200">
              <a:lnSpc>
                <a:spcPts val="4120"/>
              </a:lnSpc>
              <a:buClrTx/>
              <a:buFont typeface="Wingdings" panose="05000000000000000000" pitchFamily="2" charset="2"/>
              <a:buChar char="Ø"/>
            </a:pPr>
            <a:r>
              <a:rPr lang="en-US" sz="2400" kern="1200" spc="-1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Identify </a:t>
            </a:r>
            <a:r>
              <a:rPr sz="2400" kern="12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recent </a:t>
            </a:r>
            <a:r>
              <a:rPr sz="2400" kern="1200" spc="5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doctoral </a:t>
            </a:r>
            <a:r>
              <a:rPr sz="2400" kern="1200" spc="7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graduates </a:t>
            </a:r>
            <a:r>
              <a:rPr sz="2400" kern="1200" spc="12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sz="2400" kern="1200" spc="6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post-doctorate</a:t>
            </a:r>
            <a:r>
              <a:rPr lang="en-US" sz="2400" kern="1200" spc="6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sz="2400" kern="1200" spc="6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8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who</a:t>
            </a:r>
            <a:r>
              <a:rPr lang="en-IN" sz="2400" kern="1200" spc="8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7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would</a:t>
            </a:r>
            <a:r>
              <a:rPr sz="2400" kern="1200" spc="8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1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like</a:t>
            </a:r>
            <a:r>
              <a:rPr sz="2400" kern="1200" spc="1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3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sz="2400" kern="1200" spc="3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primarily</a:t>
            </a:r>
            <a:r>
              <a:rPr sz="2400" kern="1200" spc="4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7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focus</a:t>
            </a:r>
            <a:r>
              <a:rPr sz="2400" kern="1200" spc="8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16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</a:t>
            </a:r>
            <a:r>
              <a:rPr sz="2400" kern="1200" spc="17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5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research</a:t>
            </a:r>
            <a:r>
              <a:rPr sz="2400" kern="1200" spc="5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-1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with</a:t>
            </a:r>
            <a:r>
              <a:rPr sz="2400" kern="1200" spc="-1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8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sz="2400" kern="1200" spc="8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11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host</a:t>
            </a:r>
            <a:r>
              <a:rPr lang="en-IN" sz="2400" kern="1200" spc="11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5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research</a:t>
            </a:r>
            <a:r>
              <a:rPr sz="2400" kern="1200" spc="-12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10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group</a:t>
            </a:r>
            <a:r>
              <a:rPr sz="2400" kern="1200" spc="-1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-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sz="2400" kern="1200" spc="-1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-5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</a:t>
            </a:r>
            <a:endParaRPr sz="2400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spcBef>
                <a:spcPts val="45"/>
              </a:spcBef>
              <a:buClrTx/>
              <a:buFont typeface="Wingdings" panose="05000000000000000000" pitchFamily="2" charset="2"/>
              <a:buChar char="Ø"/>
            </a:pPr>
            <a:endParaRPr sz="2400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69900" marR="5080" indent="-457200">
              <a:lnSpc>
                <a:spcPts val="4120"/>
              </a:lnSpc>
              <a:spcBef>
                <a:spcPts val="5"/>
              </a:spcBef>
              <a:buClrTx/>
              <a:buFont typeface="Wingdings" panose="05000000000000000000" pitchFamily="2" charset="2"/>
              <a:buChar char="Ø"/>
            </a:pPr>
            <a:r>
              <a:rPr sz="2400" kern="1200" spc="-3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</a:t>
            </a:r>
            <a:r>
              <a:rPr sz="2400" kern="1200" spc="6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can </a:t>
            </a:r>
            <a:r>
              <a:rPr sz="2400" kern="1200" spc="-5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Jointly </a:t>
            </a:r>
            <a:r>
              <a:rPr sz="2400" kern="1200" spc="8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supervise </a:t>
            </a:r>
            <a:r>
              <a:rPr sz="2400" kern="1200" spc="-9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</a:t>
            </a:r>
            <a:r>
              <a:rPr lang="en-US" sz="2400" kern="1200" spc="-9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sz="2400" kern="1200" spc="-9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12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sz="2400" kern="1200" spc="1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PhD </a:t>
            </a:r>
            <a:r>
              <a:rPr sz="2400" kern="1200" spc="8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students </a:t>
            </a:r>
            <a:r>
              <a:rPr sz="2400" kern="1200" spc="12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sz="2400" kern="1200" spc="1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also </a:t>
            </a:r>
            <a:r>
              <a:rPr sz="2400" kern="1200" spc="7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aid</a:t>
            </a:r>
            <a:r>
              <a:rPr lang="en-IN" sz="2400" kern="1200" spc="7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7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</a:t>
            </a:r>
            <a:r>
              <a:rPr sz="2400" kern="1200" spc="-12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400" kern="1200" spc="-2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teaching</a:t>
            </a:r>
            <a:endParaRPr sz="2400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6644E4C-1B63-D91B-FA13-75F7731F945A}"/>
              </a:ext>
            </a:extLst>
          </p:cNvPr>
          <p:cNvSpPr txBox="1">
            <a:spLocks/>
          </p:cNvSpPr>
          <p:nvPr/>
        </p:nvSpPr>
        <p:spPr>
          <a:xfrm>
            <a:off x="-3648274" y="5726"/>
            <a:ext cx="7296547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9100" b="0" i="0">
                <a:solidFill>
                  <a:srgbClr val="81010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4180204" marR="0" lvl="0" indent="0" defTabSz="91440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0" cap="none" spc="3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68247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D97F38DB-3642-0B4F-FA5E-25595258C642}"/>
              </a:ext>
            </a:extLst>
          </p:cNvPr>
          <p:cNvSpPr txBox="1">
            <a:spLocks/>
          </p:cNvSpPr>
          <p:nvPr/>
        </p:nvSpPr>
        <p:spPr>
          <a:xfrm>
            <a:off x="154812" y="-19063"/>
            <a:ext cx="49556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buClrTx/>
              <a:buFontTx/>
            </a:pPr>
            <a:r>
              <a:rPr lang="en-IN" sz="3600" b="1" spc="-420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</a:t>
            </a:r>
            <a:r>
              <a:rPr lang="en-IN" sz="3600" b="1" spc="310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IN" sz="3600" b="1" spc="85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IN" sz="3600" b="1" spc="-85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lang="en-IN" sz="3600" b="1" spc="605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endParaRPr lang="en-IN" sz="3600" b="1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88E79-E8B6-BA95-74DC-8148F811293A}"/>
              </a:ext>
            </a:extLst>
          </p:cNvPr>
          <p:cNvSpPr txBox="1"/>
          <p:nvPr/>
        </p:nvSpPr>
        <p:spPr>
          <a:xfrm>
            <a:off x="1183838" y="1834350"/>
            <a:ext cx="1038333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spc="-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Target</a:t>
            </a:r>
            <a:r>
              <a:rPr lang="en-US" sz="2400" spc="-1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lang="en-US" sz="2400" spc="-1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-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fill</a:t>
            </a:r>
            <a:r>
              <a:rPr lang="en-US" sz="2400" spc="-1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-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lang="en-US" sz="2400" spc="-1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least</a:t>
            </a:r>
            <a:r>
              <a:rPr lang="en-US" sz="2400" spc="-1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-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three</a:t>
            </a:r>
            <a:r>
              <a:rPr lang="en-US" sz="2400" spc="-1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-5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</a:t>
            </a:r>
            <a:r>
              <a:rPr lang="en-US" sz="2400" spc="-1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positions (on average)</a:t>
            </a:r>
            <a:r>
              <a:rPr lang="en-US" sz="2400" spc="-1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from</a:t>
            </a:r>
            <a:r>
              <a:rPr lang="en-US" sz="2400" spc="-1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each </a:t>
            </a:r>
            <a:r>
              <a:rPr lang="en-US" sz="24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department. </a:t>
            </a:r>
          </a:p>
          <a:p>
            <a:r>
              <a:rPr lang="en-US" sz="2400" spc="-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~51 </a:t>
            </a:r>
            <a:r>
              <a:rPr lang="en-US" sz="2400" spc="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YIFs </a:t>
            </a:r>
            <a:r>
              <a:rPr lang="en-US" sz="2400" spc="6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2400" spc="6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2400" spc="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year </a:t>
            </a:r>
            <a:r>
              <a:rPr lang="en-US" sz="2400" spc="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across </a:t>
            </a:r>
            <a:r>
              <a:rPr lang="en-US" sz="2400" spc="-3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17 </a:t>
            </a:r>
            <a:r>
              <a:rPr lang="en-US" sz="2400" spc="-3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spc="-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Departments</a:t>
            </a:r>
          </a:p>
          <a:p>
            <a:endParaRPr lang="en-US" sz="2400" spc="-5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Internationalize the faculty pool at IIT Madras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96082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BBED4-5535-8B70-A3BA-152C912E9DEF}"/>
              </a:ext>
            </a:extLst>
          </p:cNvPr>
          <p:cNvSpPr txBox="1"/>
          <p:nvPr/>
        </p:nvSpPr>
        <p:spPr>
          <a:xfrm>
            <a:off x="4344017" y="676090"/>
            <a:ext cx="3491444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67" marR="3387">
              <a:lnSpc>
                <a:spcPct val="108200"/>
              </a:lnSpc>
              <a:spcBef>
                <a:spcPts val="67"/>
              </a:spcBef>
            </a:pP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Application sent to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department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the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selection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procedure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FDAA065-FBA6-F5D3-870E-265BCD0516DE}"/>
              </a:ext>
            </a:extLst>
          </p:cNvPr>
          <p:cNvSpPr/>
          <p:nvPr/>
        </p:nvSpPr>
        <p:spPr>
          <a:xfrm>
            <a:off x="5306642" y="1215597"/>
            <a:ext cx="1566194" cy="156344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spc="-4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APPLICATION </a:t>
            </a:r>
            <a:r>
              <a:rPr lang="en-IN" sz="1000" spc="-4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000" spc="-3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RECEIVED </a:t>
            </a:r>
            <a:r>
              <a:rPr lang="en-IN" sz="1000" spc="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IN" sz="1000" spc="-2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</a:t>
            </a:r>
            <a:r>
              <a:rPr lang="en-IN" sz="100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 THROUGH </a:t>
            </a:r>
            <a:r>
              <a:rPr lang="en-IN" sz="1000" spc="-2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POR</a:t>
            </a:r>
            <a:r>
              <a:rPr lang="en-IN" sz="1000" spc="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TAL </a:t>
            </a:r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EA9C4F9-0905-36B3-FAFE-BDE41D4774B3}"/>
              </a:ext>
            </a:extLst>
          </p:cNvPr>
          <p:cNvSpPr/>
          <p:nvPr/>
        </p:nvSpPr>
        <p:spPr>
          <a:xfrm>
            <a:off x="7336365" y="1832563"/>
            <a:ext cx="1566000" cy="1562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7" marR="3387" indent="-423" algn="ctr">
              <a:lnSpc>
                <a:spcPts val="1347"/>
              </a:lnSpc>
              <a:spcBef>
                <a:spcPts val="1960"/>
              </a:spcBef>
            </a:pPr>
            <a:r>
              <a:rPr lang="en-US" sz="1000" spc="3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FORMED </a:t>
            </a:r>
            <a:r>
              <a:rPr lang="en-US" sz="1000" spc="4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3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COMMITTEE </a:t>
            </a:r>
            <a:r>
              <a:rPr lang="en-US" sz="1000" spc="4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5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</a:t>
            </a:r>
            <a:r>
              <a:rPr lang="en-US" sz="1000" spc="-1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1000" spc="8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lang="en-US" sz="1000" spc="8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lang="en-US" sz="1000" spc="-11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-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lang="en-US" sz="1000" spc="2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EV</a:t>
            </a:r>
            <a:r>
              <a:rPr lang="en-US" sz="1000" spc="-1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1000" spc="2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US" sz="1000" spc="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  </a:t>
            </a:r>
            <a:r>
              <a:rPr lang="en-US" sz="1000" spc="3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1000" spc="4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</a:t>
            </a:r>
            <a:r>
              <a:rPr lang="en-US" sz="1000" spc="4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PP</a:t>
            </a:r>
            <a:r>
              <a:rPr lang="en-US" sz="1000" spc="8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lang="en-US" sz="1000" spc="-1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1000" spc="10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</a:t>
            </a:r>
            <a:r>
              <a:rPr lang="en-US" sz="1000" spc="4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000" spc="2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1000" spc="-1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1000" spc="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US" sz="1000" spc="5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endParaRPr lang="en-US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44CA9125-30D3-D192-F139-523D5DBD4F22}"/>
              </a:ext>
            </a:extLst>
          </p:cNvPr>
          <p:cNvSpPr/>
          <p:nvPr/>
        </p:nvSpPr>
        <p:spPr>
          <a:xfrm>
            <a:off x="7494192" y="3862095"/>
            <a:ext cx="1566000" cy="15624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7" marR="3387" indent="1693" algn="ctr">
              <a:lnSpc>
                <a:spcPts val="1353"/>
              </a:lnSpc>
              <a:spcBef>
                <a:spcPts val="117"/>
              </a:spcBef>
            </a:pPr>
            <a:r>
              <a:rPr lang="en-IN" sz="1000" spc="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EXTERNAL </a:t>
            </a:r>
            <a:r>
              <a:rPr lang="en-IN" sz="1000" spc="3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000" spc="-1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REVIEWERS </a:t>
            </a:r>
            <a:r>
              <a:rPr lang="en-IN" sz="1000" spc="-1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000" spc="-4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lang="en-IN" sz="1000" spc="4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IN" sz="1000" spc="10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</a:t>
            </a:r>
            <a:r>
              <a:rPr lang="en-IN" sz="1000" spc="3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IN" sz="1000" spc="4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MM</a:t>
            </a:r>
            <a:r>
              <a:rPr lang="en-IN" sz="1000" spc="4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IN" sz="1000" spc="3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lang="en-IN" sz="1000" spc="-2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</a:t>
            </a:r>
            <a:r>
              <a:rPr lang="en-IN" sz="1000" spc="-1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ATION</a:t>
            </a:r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9BED9C77-A4EE-2346-1279-5B2523799076}"/>
              </a:ext>
            </a:extLst>
          </p:cNvPr>
          <p:cNvSpPr/>
          <p:nvPr/>
        </p:nvSpPr>
        <p:spPr>
          <a:xfrm>
            <a:off x="5995068" y="5176361"/>
            <a:ext cx="1566000" cy="156240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831" marR="3387" indent="-28788" algn="ctr">
              <a:lnSpc>
                <a:spcPts val="1353"/>
              </a:lnSpc>
              <a:spcBef>
                <a:spcPts val="117"/>
              </a:spcBef>
            </a:pPr>
            <a:r>
              <a:rPr lang="en-IN" sz="1000" spc="5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SEMINAR</a:t>
            </a:r>
            <a:r>
              <a:rPr lang="en-IN" sz="1000" spc="-7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000" spc="4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BY </a:t>
            </a:r>
            <a:r>
              <a:rPr lang="en-IN" sz="1000" spc="-34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000" spc="76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APPLICANT</a:t>
            </a:r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1D9D6BE-E5BD-8133-CD59-C97BF65487FE}"/>
              </a:ext>
            </a:extLst>
          </p:cNvPr>
          <p:cNvSpPr/>
          <p:nvPr/>
        </p:nvSpPr>
        <p:spPr>
          <a:xfrm>
            <a:off x="3844423" y="4383408"/>
            <a:ext cx="1566000" cy="1562400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-2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DECISION </a:t>
            </a:r>
            <a:r>
              <a:rPr lang="en-US" sz="1000" spc="-1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1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THROUGH </a:t>
            </a:r>
            <a:r>
              <a:rPr lang="en-US" sz="1000" spc="1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5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DCC</a:t>
            </a:r>
            <a:r>
              <a:rPr lang="en-US" sz="1000" spc="-5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2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lang="en-US" sz="1000" spc="-5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1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DEAN </a:t>
            </a:r>
            <a:r>
              <a:rPr lang="en-US" sz="1000" spc="-32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2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en-US" sz="1000" spc="-4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3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</a:t>
            </a:r>
            <a:endParaRPr lang="en-US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FE09470-2FF5-CA31-5411-754D74588C50}"/>
              </a:ext>
            </a:extLst>
          </p:cNvPr>
          <p:cNvSpPr/>
          <p:nvPr/>
        </p:nvSpPr>
        <p:spPr>
          <a:xfrm>
            <a:off x="3761536" y="2264350"/>
            <a:ext cx="1566194" cy="1563441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ISSUE </a:t>
            </a:r>
            <a:r>
              <a:rPr lang="en-US" sz="1000" spc="6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1000" spc="7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6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OFFER</a:t>
            </a:r>
            <a:r>
              <a:rPr lang="en-US" sz="1000" spc="-8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7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LETTER </a:t>
            </a:r>
            <a:r>
              <a:rPr lang="en-US" sz="1000" spc="-34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3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WITH </a:t>
            </a:r>
            <a:r>
              <a:rPr lang="en-US" sz="1000" spc="6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1000" spc="7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63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BOARD OF </a:t>
            </a:r>
            <a:r>
              <a:rPr lang="en-US" sz="1000" spc="67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GOVERNERS</a:t>
            </a:r>
            <a:r>
              <a:rPr lang="en-US" sz="1000" spc="7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spc="80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APPROVAL</a:t>
            </a:r>
            <a:endParaRPr lang="en-US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A31451F-C4DB-2C66-1BCE-4366E6E18CBD}"/>
              </a:ext>
            </a:extLst>
          </p:cNvPr>
          <p:cNvSpPr/>
          <p:nvPr/>
        </p:nvSpPr>
        <p:spPr>
          <a:xfrm rot="1878900">
            <a:off x="6878605" y="2065497"/>
            <a:ext cx="464483" cy="372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3E4C529-CD9D-2D46-435B-C39669800E65}"/>
              </a:ext>
            </a:extLst>
          </p:cNvPr>
          <p:cNvSpPr/>
          <p:nvPr/>
        </p:nvSpPr>
        <p:spPr>
          <a:xfrm rot="6184410">
            <a:off x="8205450" y="3460606"/>
            <a:ext cx="420063" cy="367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04BA3F-9061-80DB-F8F5-C18E1C0CE459}"/>
              </a:ext>
            </a:extLst>
          </p:cNvPr>
          <p:cNvSpPr/>
          <p:nvPr/>
        </p:nvSpPr>
        <p:spPr>
          <a:xfrm rot="8470653">
            <a:off x="7488694" y="5387225"/>
            <a:ext cx="402183" cy="313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F26270F-D355-5A22-1CD3-99B77ECE961F}"/>
              </a:ext>
            </a:extLst>
          </p:cNvPr>
          <p:cNvSpPr/>
          <p:nvPr/>
        </p:nvSpPr>
        <p:spPr>
          <a:xfrm rot="11958252">
            <a:off x="5361303" y="5620085"/>
            <a:ext cx="521207" cy="359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787B4E8-955C-506E-692F-900375DA3C05}"/>
              </a:ext>
            </a:extLst>
          </p:cNvPr>
          <p:cNvSpPr/>
          <p:nvPr/>
        </p:nvSpPr>
        <p:spPr>
          <a:xfrm rot="15959350">
            <a:off x="4158643" y="3851471"/>
            <a:ext cx="451572" cy="46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84CD3A-BFEE-812B-3AC6-596AD7E32769}"/>
              </a:ext>
            </a:extLst>
          </p:cNvPr>
          <p:cNvSpPr txBox="1"/>
          <p:nvPr/>
        </p:nvSpPr>
        <p:spPr>
          <a:xfrm>
            <a:off x="9066179" y="1420383"/>
            <a:ext cx="30930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Review</a:t>
            </a:r>
            <a:r>
              <a:rPr lang="en-US" spc="-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pc="-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1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application</a:t>
            </a:r>
            <a:r>
              <a:rPr lang="en-US" spc="-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5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lang="en-US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confirm </a:t>
            </a:r>
            <a:r>
              <a:rPr lang="en-US" spc="-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that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applicant </a:t>
            </a:r>
            <a:r>
              <a:rPr lang="en-US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will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collaborate </a:t>
            </a:r>
            <a:r>
              <a:rPr lang="en-US" spc="-1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with </a:t>
            </a:r>
            <a:r>
              <a:rPr lang="en-US" spc="-4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&gt;3 </a:t>
            </a:r>
            <a:r>
              <a:rPr lang="en-US" spc="-4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faculty. </a:t>
            </a:r>
            <a:r>
              <a:rPr lang="en-US" spc="-1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committee will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consist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</a:t>
            </a:r>
            <a:r>
              <a:rPr lang="en-US" spc="-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HOD, </a:t>
            </a:r>
            <a:r>
              <a:rPr lang="en-US" spc="-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three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potential </a:t>
            </a:r>
            <a:r>
              <a:rPr lang="en-US" spc="-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 </a:t>
            </a:r>
            <a:r>
              <a:rPr lang="en-US" spc="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collaborators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(other </a:t>
            </a:r>
            <a:r>
              <a:rPr lang="en-US" spc="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than the </a:t>
            </a:r>
            <a:r>
              <a:rPr lang="en-US" spc="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main </a:t>
            </a:r>
            <a:r>
              <a:rPr lang="en-US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collaborator) </a:t>
            </a:r>
            <a:r>
              <a:rPr lang="en-US" spc="5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</a:t>
            </a:r>
            <a:r>
              <a:rPr lang="en-US" spc="5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other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members </a:t>
            </a:r>
            <a:r>
              <a:rPr lang="en-US" spc="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 </a:t>
            </a:r>
            <a:r>
              <a:rPr lang="en-US" spc="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decided </a:t>
            </a:r>
            <a:r>
              <a:rPr lang="en-US" spc="2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by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pc="-6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HOD.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IN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DA9E69-1A95-A146-10C2-A3F90C190085}"/>
              </a:ext>
            </a:extLst>
          </p:cNvPr>
          <p:cNvSpPr txBox="1"/>
          <p:nvPr/>
        </p:nvSpPr>
        <p:spPr>
          <a:xfrm>
            <a:off x="9132186" y="3791366"/>
            <a:ext cx="2562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Opinions </a:t>
            </a:r>
            <a:r>
              <a:rPr lang="en-US" spc="5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recommendations </a:t>
            </a:r>
            <a:r>
              <a:rPr lang="en-US" spc="2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by </a:t>
            </a:r>
            <a:r>
              <a:rPr lang="en-US" spc="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external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experts </a:t>
            </a:r>
            <a:r>
              <a:rPr lang="en-US" spc="5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lang="en-US" spc="5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mentors</a:t>
            </a:r>
            <a:r>
              <a:rPr lang="en-US" spc="-7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6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will be considered by</a:t>
            </a:r>
            <a:r>
              <a:rPr lang="en-US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-2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committee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IN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B7F26-D9DF-874F-177C-F207576FEF9E}"/>
              </a:ext>
            </a:extLst>
          </p:cNvPr>
          <p:cNvSpPr txBox="1"/>
          <p:nvPr/>
        </p:nvSpPr>
        <p:spPr>
          <a:xfrm>
            <a:off x="8103650" y="5837990"/>
            <a:ext cx="3909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pc="-7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committee</a:t>
            </a:r>
            <a:r>
              <a:rPr lang="en-US" spc="-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invites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-5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applicant </a:t>
            </a:r>
            <a:r>
              <a:rPr lang="en-US" spc="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</a:t>
            </a:r>
            <a:r>
              <a:rPr lang="en-US" spc="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professional </a:t>
            </a:r>
            <a:r>
              <a:rPr lang="en-US" spc="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seminar </a:t>
            </a:r>
            <a:r>
              <a:rPr lang="en-US" spc="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based </a:t>
            </a:r>
            <a:r>
              <a:rPr lang="en-US" spc="7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recommendations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IN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414AFD-8BD5-9309-26DF-F42A3517669D}"/>
              </a:ext>
            </a:extLst>
          </p:cNvPr>
          <p:cNvSpPr txBox="1"/>
          <p:nvPr/>
        </p:nvSpPr>
        <p:spPr>
          <a:xfrm>
            <a:off x="526000" y="4304902"/>
            <a:ext cx="3491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5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Based </a:t>
            </a:r>
            <a:r>
              <a:rPr lang="en-US" spc="7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overall </a:t>
            </a:r>
            <a:r>
              <a:rPr lang="en-US" spc="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assessment,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committee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recommends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-2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</a:t>
            </a:r>
            <a:r>
              <a:rPr lang="en-US" spc="-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1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application (through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Department Consultative </a:t>
            </a:r>
            <a:r>
              <a:rPr lang="en-US" spc="-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Committee </a:t>
            </a:r>
            <a:r>
              <a:rPr lang="en-US" spc="-5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(DCC))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-5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Dean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</a:t>
            </a:r>
            <a:r>
              <a:rPr lang="en-US" spc="-6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further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3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processing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pc="1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application</a:t>
            </a:r>
            <a:r>
              <a:rPr lang="en-US" spc="-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pc="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marking </a:t>
            </a:r>
            <a:r>
              <a:rPr lang="en-US" spc="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pc="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pc="-6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Dean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3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Admin</a:t>
            </a:r>
            <a:r>
              <a:rPr lang="en-US" spc="-6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5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</a:t>
            </a:r>
            <a:r>
              <a:rPr lang="en-US" spc="-6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Dean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Global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IN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119DAB-A4D1-5320-4090-1DDE16D24479}"/>
              </a:ext>
            </a:extLst>
          </p:cNvPr>
          <p:cNvSpPr txBox="1"/>
          <p:nvPr/>
        </p:nvSpPr>
        <p:spPr>
          <a:xfrm>
            <a:off x="393451" y="2210621"/>
            <a:ext cx="3425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4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Issuance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the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US" spc="-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ffer </a:t>
            </a:r>
            <a:r>
              <a:rPr lang="en-US" spc="-2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letter</a:t>
            </a:r>
            <a:r>
              <a:rPr lang="en-US" spc="-2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lang="en-US" spc="-5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pc="-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selected</a:t>
            </a:r>
            <a:r>
              <a:rPr lang="en-US" spc="-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applicant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2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by</a:t>
            </a:r>
            <a:r>
              <a:rPr lang="en-US" spc="-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spc="3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Dean </a:t>
            </a:r>
            <a:r>
              <a:rPr lang="en-US" spc="-5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lang="en-US" spc="-67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pc="-13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IN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59F769-085C-957E-70C3-C797006B1CDA}"/>
              </a:ext>
            </a:extLst>
          </p:cNvPr>
          <p:cNvSpPr txBox="1"/>
          <p:nvPr/>
        </p:nvSpPr>
        <p:spPr>
          <a:xfrm>
            <a:off x="300319" y="8590"/>
            <a:ext cx="4174669" cy="839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698" marR="3387" lvl="0" indent="-352654" algn="l" defTabSz="914400" rtl="0" eaLnBrk="1" fontAlgn="auto" latinLnBrk="0" hangingPunct="1">
              <a:lnSpc>
                <a:spcPct val="107600"/>
              </a:lnSpc>
              <a:spcBef>
                <a:spcPts val="6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N" sz="3200" b="1" i="0" u="none" strike="noStrike" kern="0" cap="none" spc="-73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Y</a:t>
            </a:r>
            <a:r>
              <a:rPr kumimoji="0" lang="en-IN" sz="3200" b="1" i="0" u="none" strike="noStrike" kern="0" cap="none" spc="37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</a:t>
            </a:r>
            <a:r>
              <a:rPr kumimoji="0" lang="en-IN" sz="3200" b="1" i="0" u="none" strike="noStrike" kern="0" cap="none" spc="-23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F</a:t>
            </a:r>
            <a:r>
              <a:rPr kumimoji="0" lang="en-IN" sz="3200" b="1" i="0" u="none" strike="noStrike" kern="0" cap="none" spc="-14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 </a:t>
            </a:r>
            <a:r>
              <a:rPr kumimoji="0" lang="en-IN" sz="3200" b="1" i="0" u="none" strike="noStrike" kern="0" cap="none" spc="127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S</a:t>
            </a:r>
            <a:r>
              <a:rPr kumimoji="0" lang="en-IN" sz="3200" b="1" i="0" u="none" strike="noStrike" kern="0" cap="none" spc="-6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e</a:t>
            </a:r>
            <a:r>
              <a:rPr kumimoji="0" lang="en-IN" sz="32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l</a:t>
            </a:r>
            <a:r>
              <a:rPr kumimoji="0" lang="en-IN" sz="3200" b="1" i="0" u="none" strike="noStrike" kern="0" cap="none" spc="-6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e</a:t>
            </a:r>
            <a:r>
              <a:rPr kumimoji="0" lang="en-IN" sz="3200" b="1" i="0" u="none" strike="noStrike" kern="0" cap="none" spc="-83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</a:t>
            </a:r>
            <a:r>
              <a:rPr kumimoji="0" lang="en-IN" sz="3200" b="1" i="0" u="none" strike="noStrike" kern="0" cap="none" spc="-4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ti</a:t>
            </a:r>
            <a:r>
              <a:rPr kumimoji="0" lang="en-IN" sz="3200" b="1" i="0" u="none" strike="noStrike" kern="0" cap="none" spc="43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o</a:t>
            </a:r>
            <a:r>
              <a:rPr kumimoji="0" lang="en-IN" sz="3200" b="1" i="0" u="none" strike="noStrike" kern="0" cap="none" spc="-2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 </a:t>
            </a:r>
            <a:r>
              <a:rPr kumimoji="0" lang="en-IN" sz="3200" b="1" i="0" u="none" strike="noStrike" kern="0" cap="none" spc="1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Process</a:t>
            </a:r>
            <a:endParaRPr kumimoji="0" lang="en-IN" sz="3200" b="1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1214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5C2D5A9-13C2-AC68-74C4-9640DFD52C3D}"/>
              </a:ext>
            </a:extLst>
          </p:cNvPr>
          <p:cNvSpPr/>
          <p:nvPr/>
        </p:nvSpPr>
        <p:spPr>
          <a:xfrm>
            <a:off x="665576" y="3590692"/>
            <a:ext cx="1639229" cy="914400"/>
          </a:xfrm>
          <a:prstGeom prst="rect">
            <a:avLst/>
          </a:prstGeom>
          <a:solidFill>
            <a:srgbClr val="04F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r>
              <a:rPr lang="en-US" b="1" spc="2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b="1" spc="-6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</a:t>
            </a:r>
            <a:r>
              <a:rPr lang="en-US" b="1" spc="-8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spc="-7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(Initial </a:t>
            </a:r>
            <a:r>
              <a:rPr lang="en-US" b="1" spc="-3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b="1" spc="-8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spc="1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r>
              <a:rPr lang="en-US" b="1" spc="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ears</a:t>
            </a:r>
            <a:r>
              <a:rPr lang="en-US" b="1" spc="-8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spc="6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</a:t>
            </a:r>
            <a:r>
              <a:rPr lang="en-US" b="1" spc="7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US" b="1" spc="11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n-US" b="1" spc="-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b="1" spc="-4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b="1" spc="-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b="1" spc="7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US" b="1" spc="5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lang="en-US" b="1" spc="-7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dirty="0">
              <a:solidFill>
                <a:srgbClr val="00B05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20A7F6-7C60-9B06-D70E-21316A5E026C}"/>
              </a:ext>
            </a:extLst>
          </p:cNvPr>
          <p:cNvSpPr/>
          <p:nvPr/>
        </p:nvSpPr>
        <p:spPr>
          <a:xfrm>
            <a:off x="3219206" y="1471366"/>
            <a:ext cx="1639229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-1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200" b="1" spc="-3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</a:t>
            </a:r>
            <a:r>
              <a:rPr lang="en-US" sz="1200" b="1" spc="-3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1200" b="1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US" sz="1200" b="1" spc="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lang="en-US" sz="1200" b="1" spc="-7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-2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sz="1200" b="1" spc="-7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1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r>
              <a:rPr lang="en-US" sz="1200" b="1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US" sz="1200" b="1" spc="2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200" b="1" spc="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lang="en-US" sz="1200" b="1" spc="9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n-US" sz="1200" b="1" spc="-7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5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US" sz="1200" b="1" spc="-2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  </a:t>
            </a:r>
            <a:r>
              <a:rPr lang="en-US" sz="1200" b="1" spc="3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position </a:t>
            </a:r>
            <a:r>
              <a:rPr lang="en-US" sz="1200" b="1" spc="-2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if </a:t>
            </a:r>
            <a:r>
              <a:rPr lang="en-US" sz="1200" b="1" spc="-1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</a:t>
            </a:r>
            <a:r>
              <a:rPr lang="en-US" sz="1200" b="1" spc="-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2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wants</a:t>
            </a:r>
            <a:r>
              <a:rPr lang="en-US" sz="1200" b="1" spc="-8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1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lang="en-US" sz="1200" b="1" spc="-8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leave</a:t>
            </a:r>
            <a:endParaRPr lang="en-US" sz="1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F6FB5E2-0E5C-3694-E8FF-D408A786453E}"/>
              </a:ext>
            </a:extLst>
          </p:cNvPr>
          <p:cNvSpPr/>
          <p:nvPr/>
        </p:nvSpPr>
        <p:spPr>
          <a:xfrm>
            <a:off x="3282396" y="3590692"/>
            <a:ext cx="1639229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spc="-1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</a:t>
            </a:r>
            <a:r>
              <a:rPr lang="en-IN" sz="1200" b="1" spc="-9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200" b="1" spc="2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extension</a:t>
            </a:r>
            <a:endParaRPr lang="en-IN" sz="1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dirty="0">
              <a:solidFill>
                <a:schemeClr val="accent4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303076A-4769-38B3-C941-CEC094B2FFF8}"/>
              </a:ext>
            </a:extLst>
          </p:cNvPr>
          <p:cNvSpPr/>
          <p:nvPr/>
        </p:nvSpPr>
        <p:spPr>
          <a:xfrm>
            <a:off x="3282395" y="5261517"/>
            <a:ext cx="1639229" cy="914400"/>
          </a:xfrm>
          <a:prstGeom prst="rect">
            <a:avLst/>
          </a:prstGeom>
          <a:solidFill>
            <a:srgbClr val="FF5C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6320" marR="131240" algn="ctr">
              <a:lnSpc>
                <a:spcPct val="115599"/>
              </a:lnSpc>
              <a:spcBef>
                <a:spcPts val="917"/>
              </a:spcBef>
            </a:pPr>
            <a:endParaRPr lang="en-US" sz="1200" spc="13" dirty="0">
              <a:solidFill>
                <a:srgbClr val="15111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36320" marR="131240" algn="ctr">
              <a:lnSpc>
                <a:spcPct val="115599"/>
              </a:lnSpc>
              <a:spcBef>
                <a:spcPts val="917"/>
              </a:spcBef>
            </a:pPr>
            <a:r>
              <a:rPr lang="en-US" sz="1200" b="1" spc="1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 </a:t>
            </a:r>
            <a:r>
              <a:rPr lang="en-US" sz="1200" b="1" spc="5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does </a:t>
            </a:r>
            <a:r>
              <a:rPr lang="en-US" sz="1200" b="1" spc="2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 </a:t>
            </a:r>
            <a:r>
              <a:rPr lang="en-US" sz="1200" b="1" spc="2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1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extend</a:t>
            </a:r>
            <a:r>
              <a:rPr lang="en-US" sz="1200" b="1" spc="-9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en-US" sz="1200" b="1" spc="-87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3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position</a:t>
            </a:r>
            <a:endParaRPr lang="en-US" sz="1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spcBef>
                <a:spcPts val="250"/>
              </a:spcBef>
            </a:pPr>
            <a:r>
              <a:rPr lang="en-US" sz="1200" b="1" spc="-23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&gt;2</a:t>
            </a:r>
            <a:r>
              <a:rPr lang="en-US" sz="1200" b="1" spc="-70" dirty="0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13" dirty="0" err="1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r>
              <a:rPr lang="en-US" sz="1200" b="1" spc="3" dirty="0" err="1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lang="en-US" sz="1200" b="1" spc="93" dirty="0" err="1">
                <a:solidFill>
                  <a:srgbClr val="15111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endParaRPr lang="en-US" sz="1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29C999-1FDF-75CA-6FCF-3E32F365FE03}"/>
              </a:ext>
            </a:extLst>
          </p:cNvPr>
          <p:cNvSpPr/>
          <p:nvPr/>
        </p:nvSpPr>
        <p:spPr>
          <a:xfrm>
            <a:off x="6295082" y="3564336"/>
            <a:ext cx="1639229" cy="1063421"/>
          </a:xfrm>
          <a:prstGeom prst="rect">
            <a:avLst/>
          </a:prstGeom>
          <a:solidFill>
            <a:srgbClr val="21E3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692" marR="226918" algn="ctr">
              <a:lnSpc>
                <a:spcPct val="115599"/>
              </a:lnSpc>
              <a:spcBef>
                <a:spcPts val="1117"/>
              </a:spcBef>
            </a:pPr>
            <a:r>
              <a:rPr lang="en-US" sz="1000" b="1" spc="-2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 </a:t>
            </a:r>
            <a:r>
              <a:rPr lang="en-US" sz="1000" b="1" spc="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years </a:t>
            </a:r>
            <a:r>
              <a:rPr lang="en-US" sz="1000" b="1" spc="1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</a:t>
            </a:r>
            <a:r>
              <a:rPr lang="en-US" sz="1000" b="1" spc="2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extension </a:t>
            </a:r>
            <a:r>
              <a:rPr lang="en-US" sz="1000" b="1" spc="-39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b="1" spc="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automatically</a:t>
            </a:r>
            <a:r>
              <a:rPr lang="en-US" sz="1000" b="1" spc="-10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allows </a:t>
            </a:r>
            <a:r>
              <a:rPr lang="en-US" sz="1000" b="1" spc="-39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b="1" spc="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guiding </a:t>
            </a:r>
            <a:r>
              <a:rPr lang="en-US" sz="1000" b="1" spc="1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</a:t>
            </a:r>
            <a:r>
              <a:rPr lang="en-US" sz="1000" b="1" spc="3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Master </a:t>
            </a:r>
            <a:r>
              <a:rPr lang="en-US" sz="1000" b="1" spc="3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000" b="1" spc="3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students</a:t>
            </a:r>
            <a:endParaRPr lang="en-US" sz="10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D83115-9712-0374-4FC0-3345F226BDEE}"/>
              </a:ext>
            </a:extLst>
          </p:cNvPr>
          <p:cNvSpPr/>
          <p:nvPr/>
        </p:nvSpPr>
        <p:spPr>
          <a:xfrm>
            <a:off x="6304593" y="5261517"/>
            <a:ext cx="1639229" cy="914400"/>
          </a:xfrm>
          <a:prstGeom prst="rect">
            <a:avLst/>
          </a:prstGeom>
          <a:solidFill>
            <a:srgbClr val="F69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spc="5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</a:t>
            </a:r>
            <a:r>
              <a:rPr lang="en-IN" sz="1200" b="1" spc="-8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200" b="1" spc="2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more</a:t>
            </a:r>
            <a:r>
              <a:rPr lang="en-IN" sz="1200" b="1" spc="-8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co-guide </a:t>
            </a:r>
            <a:r>
              <a:rPr lang="en-IN" sz="1200" b="1" spc="-39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IN" sz="1200" b="1" spc="1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privileges</a:t>
            </a:r>
            <a:endParaRPr lang="en-IN" sz="12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924296B-D78E-48B5-B6A6-A08EDD98B1C3}"/>
              </a:ext>
            </a:extLst>
          </p:cNvPr>
          <p:cNvSpPr/>
          <p:nvPr/>
        </p:nvSpPr>
        <p:spPr>
          <a:xfrm>
            <a:off x="6341547" y="899866"/>
            <a:ext cx="1639229" cy="914400"/>
          </a:xfrm>
          <a:prstGeom prst="rect">
            <a:avLst/>
          </a:prstGeom>
          <a:solidFill>
            <a:srgbClr val="F9DF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-1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</a:t>
            </a:r>
            <a:r>
              <a:rPr lang="en-US" sz="1200" b="1" spc="5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does </a:t>
            </a:r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 </a:t>
            </a:r>
            <a:r>
              <a:rPr lang="en-US" sz="1200" b="1" spc="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want </a:t>
            </a:r>
            <a:r>
              <a:rPr lang="en-US" sz="1200" b="1" spc="1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lang="en-US" sz="1200" b="1" spc="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co-</a:t>
            </a:r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guide</a:t>
            </a:r>
            <a:r>
              <a:rPr lang="en-US" sz="1200" b="1" spc="-9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200" b="1" spc="-9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student</a:t>
            </a:r>
            <a:endParaRPr lang="en-US" sz="12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61B6AB-90DE-7366-BCC9-2442D14DC127}"/>
              </a:ext>
            </a:extLst>
          </p:cNvPr>
          <p:cNvSpPr/>
          <p:nvPr/>
        </p:nvSpPr>
        <p:spPr>
          <a:xfrm>
            <a:off x="6304594" y="2287858"/>
            <a:ext cx="1639229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2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Wants</a:t>
            </a:r>
            <a:r>
              <a:rPr lang="en-US" sz="1200" b="1" spc="-9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1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lang="en-US" sz="1200" b="1" spc="-9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still </a:t>
            </a:r>
            <a:r>
              <a:rPr lang="en-US" sz="1200" b="1" spc="-39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algn="ctr"/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co-guide </a:t>
            </a:r>
            <a:r>
              <a:rPr lang="en-US" sz="1200" b="1" spc="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US" sz="1200" b="1" spc="3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student</a:t>
            </a:r>
            <a:endParaRPr lang="en-US" sz="12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630E87C-4F74-2590-D224-6AE437E225AF}"/>
              </a:ext>
            </a:extLst>
          </p:cNvPr>
          <p:cNvSpPr/>
          <p:nvPr/>
        </p:nvSpPr>
        <p:spPr>
          <a:xfrm>
            <a:off x="9307768" y="899866"/>
            <a:ext cx="1639229" cy="914400"/>
          </a:xfrm>
          <a:prstGeom prst="rect">
            <a:avLst/>
          </a:prstGeom>
          <a:solidFill>
            <a:srgbClr val="F69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-1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will </a:t>
            </a:r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 </a:t>
            </a:r>
            <a:r>
              <a:rPr lang="en-US" sz="1200" b="1" spc="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get </a:t>
            </a:r>
            <a:r>
              <a:rPr lang="en-US" sz="1200" b="1" spc="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-1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Adjunct </a:t>
            </a:r>
            <a:r>
              <a:rPr lang="en-US" sz="1200" b="1" spc="-5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</a:t>
            </a:r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200" b="1" spc="-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</a:t>
            </a:r>
            <a:r>
              <a:rPr lang="en-US" sz="1200" b="1" spc="3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</a:t>
            </a:r>
            <a:r>
              <a:rPr lang="en-US" sz="1200" b="1" spc="-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lang="en-US" sz="1200" b="1" spc="-3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1200" b="1" spc="1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r>
              <a:rPr lang="en-US" sz="1200" b="1" spc="-7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4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</a:t>
            </a:r>
            <a:r>
              <a:rPr lang="en-US" sz="1200" b="1" spc="5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US" sz="1200" b="1" spc="9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lang="en-US" sz="1200" b="1" spc="-1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1200" b="1" spc="-3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1200" b="1" spc="-1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1200" b="1" spc="5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en-US" sz="1200" b="1" spc="4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endParaRPr lang="en-US" sz="12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E8D410B-2433-5416-6A9E-179E93448FEC}"/>
              </a:ext>
            </a:extLst>
          </p:cNvPr>
          <p:cNvSpPr/>
          <p:nvPr/>
        </p:nvSpPr>
        <p:spPr>
          <a:xfrm>
            <a:off x="9307768" y="2287858"/>
            <a:ext cx="1639229" cy="9144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-1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will </a:t>
            </a:r>
            <a:r>
              <a:rPr lang="en-US" sz="1200" b="1" spc="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get </a:t>
            </a:r>
            <a:r>
              <a:rPr lang="en-US" sz="1200" b="1" spc="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-1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200" b="1" spc="5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</a:t>
            </a:r>
            <a:r>
              <a:rPr lang="en-US" sz="1200" b="1" spc="-12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</a:t>
            </a:r>
            <a:r>
              <a:rPr lang="en-US" sz="1200" b="1" spc="3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</a:t>
            </a:r>
            <a:r>
              <a:rPr lang="en-US" sz="1200" b="1" spc="4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lang="en-US" sz="1200" b="1" spc="-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</a:t>
            </a:r>
            <a:r>
              <a:rPr lang="en-US" sz="1200" b="1" spc="-3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1200" b="1" spc="-7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-5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</a:t>
            </a:r>
            <a:r>
              <a:rPr lang="en-US" sz="1200" b="1" spc="2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200" b="1" spc="-2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</a:t>
            </a:r>
            <a:r>
              <a:rPr lang="en-US" sz="1200" b="1" spc="3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</a:t>
            </a:r>
            <a:r>
              <a:rPr lang="en-US" sz="1200" b="1" spc="-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lang="en-US" sz="1200" b="1" spc="-3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1200" b="1" spc="1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  </a:t>
            </a:r>
            <a:r>
              <a:rPr lang="en-US" sz="1200" b="1" spc="3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position</a:t>
            </a:r>
            <a:r>
              <a:rPr lang="en-US" sz="1200" b="1" spc="-9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-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lang="en-US" sz="1200" b="1" spc="-87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b="1" spc="13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</a:t>
            </a:r>
            <a:endParaRPr lang="en-US" sz="12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en-I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8FAF0F9-A69C-4BFE-DAA0-FAA813803BB6}"/>
              </a:ext>
            </a:extLst>
          </p:cNvPr>
          <p:cNvSpPr/>
          <p:nvPr/>
        </p:nvSpPr>
        <p:spPr>
          <a:xfrm>
            <a:off x="9307769" y="3590692"/>
            <a:ext cx="1639229" cy="914400"/>
          </a:xfrm>
          <a:prstGeom prst="rect">
            <a:avLst/>
          </a:prstGeom>
          <a:solidFill>
            <a:srgbClr val="92FC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9779" marR="243852" algn="ctr">
              <a:lnSpc>
                <a:spcPct val="115599"/>
              </a:lnSpc>
              <a:spcBef>
                <a:spcPts val="917"/>
              </a:spcBef>
            </a:pPr>
            <a:r>
              <a:rPr lang="en-US" sz="1200" b="1" spc="2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Five year rolling contract</a:t>
            </a:r>
            <a:endParaRPr lang="en-US" sz="1200" b="1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D5A5708-B103-BBA6-9FAE-37D95CBE2389}"/>
              </a:ext>
            </a:extLst>
          </p:cNvPr>
          <p:cNvCxnSpPr>
            <a:stCxn id="44" idx="3"/>
            <a:endCxn id="46" idx="1"/>
          </p:cNvCxnSpPr>
          <p:nvPr/>
        </p:nvCxnSpPr>
        <p:spPr>
          <a:xfrm>
            <a:off x="2304805" y="4047892"/>
            <a:ext cx="9775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462BEFC-68F0-B79E-3414-200D26F8DD4E}"/>
              </a:ext>
            </a:extLst>
          </p:cNvPr>
          <p:cNvCxnSpPr>
            <a:cxnSpLocks/>
          </p:cNvCxnSpPr>
          <p:nvPr/>
        </p:nvCxnSpPr>
        <p:spPr>
          <a:xfrm>
            <a:off x="2709746" y="1929161"/>
            <a:ext cx="0" cy="3802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2508C37-52A9-367F-18B0-BF4C30BFE813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2709746" y="1928566"/>
            <a:ext cx="5094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E54E7DA-9ABE-DC4A-926D-755F235CA65B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2709746" y="5718717"/>
            <a:ext cx="572649" cy="13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A03B993A-C216-D587-8D2D-709592D103F3}"/>
              </a:ext>
            </a:extLst>
          </p:cNvPr>
          <p:cNvCxnSpPr>
            <a:stCxn id="45" idx="3"/>
          </p:cNvCxnSpPr>
          <p:nvPr/>
        </p:nvCxnSpPr>
        <p:spPr>
          <a:xfrm flipV="1">
            <a:off x="4858435" y="1919868"/>
            <a:ext cx="516453" cy="8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0D872BD6-5250-AEA9-833E-10D86C701E2A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4921625" y="4047892"/>
            <a:ext cx="13734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01AFAE96-4A1C-26E0-2E74-02CE46B6C0AC}"/>
              </a:ext>
            </a:extLst>
          </p:cNvPr>
          <p:cNvCxnSpPr>
            <a:cxnSpLocks/>
          </p:cNvCxnSpPr>
          <p:nvPr/>
        </p:nvCxnSpPr>
        <p:spPr>
          <a:xfrm>
            <a:off x="5374888" y="1293541"/>
            <a:ext cx="0" cy="1438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9752290C-C32A-AF34-2640-04D82042E955}"/>
              </a:ext>
            </a:extLst>
          </p:cNvPr>
          <p:cNvCxnSpPr/>
          <p:nvPr/>
        </p:nvCxnSpPr>
        <p:spPr>
          <a:xfrm>
            <a:off x="5374888" y="1282390"/>
            <a:ext cx="9297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20DC0CC9-4554-3E4D-AF91-127B7BBFFE7F}"/>
              </a:ext>
            </a:extLst>
          </p:cNvPr>
          <p:cNvCxnSpPr>
            <a:endCxn id="51" idx="1"/>
          </p:cNvCxnSpPr>
          <p:nvPr/>
        </p:nvCxnSpPr>
        <p:spPr>
          <a:xfrm>
            <a:off x="5374888" y="2732049"/>
            <a:ext cx="929706" cy="13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889FC70F-2A8F-C9A3-E5E1-9A4CD0933220}"/>
              </a:ext>
            </a:extLst>
          </p:cNvPr>
          <p:cNvCxnSpPr>
            <a:stCxn id="50" idx="3"/>
            <a:endCxn id="52" idx="1"/>
          </p:cNvCxnSpPr>
          <p:nvPr/>
        </p:nvCxnSpPr>
        <p:spPr>
          <a:xfrm>
            <a:off x="7980776" y="1357066"/>
            <a:ext cx="13269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C4A6CD07-ADB9-8EAC-4996-C17A31723EE6}"/>
              </a:ext>
            </a:extLst>
          </p:cNvPr>
          <p:cNvCxnSpPr>
            <a:stCxn id="51" idx="3"/>
            <a:endCxn id="53" idx="1"/>
          </p:cNvCxnSpPr>
          <p:nvPr/>
        </p:nvCxnSpPr>
        <p:spPr>
          <a:xfrm>
            <a:off x="7943823" y="2745058"/>
            <a:ext cx="13639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78B4FF0D-436C-ED75-664F-A54872968D1F}"/>
              </a:ext>
            </a:extLst>
          </p:cNvPr>
          <p:cNvCxnSpPr>
            <a:endCxn id="54" idx="1"/>
          </p:cNvCxnSpPr>
          <p:nvPr/>
        </p:nvCxnSpPr>
        <p:spPr>
          <a:xfrm>
            <a:off x="7980776" y="4047892"/>
            <a:ext cx="13269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6867C7FE-B7C8-359C-F2FD-345BED999873}"/>
              </a:ext>
            </a:extLst>
          </p:cNvPr>
          <p:cNvCxnSpPr>
            <a:stCxn id="47" idx="3"/>
            <a:endCxn id="49" idx="1"/>
          </p:cNvCxnSpPr>
          <p:nvPr/>
        </p:nvCxnSpPr>
        <p:spPr>
          <a:xfrm>
            <a:off x="4921624" y="5718717"/>
            <a:ext cx="13829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FC11B52A-815C-5251-E0A5-E3ED0E01137A}"/>
              </a:ext>
            </a:extLst>
          </p:cNvPr>
          <p:cNvSpPr txBox="1"/>
          <p:nvPr/>
        </p:nvSpPr>
        <p:spPr>
          <a:xfrm>
            <a:off x="242491" y="-45486"/>
            <a:ext cx="4336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Extension Process</a:t>
            </a:r>
          </a:p>
        </p:txBody>
      </p:sp>
    </p:spTree>
    <p:extLst>
      <p:ext uri="{BB962C8B-B14F-4D97-AF65-F5344CB8AC3E}">
        <p14:creationId xmlns:p14="http://schemas.microsoft.com/office/powerpoint/2010/main" val="402577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3FDC0D-D3A5-302F-3212-DE078BBB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1106" y="539699"/>
            <a:ext cx="12204495" cy="62747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ADB5BC-84B2-6FD3-962E-3CC8672DE81B}"/>
              </a:ext>
            </a:extLst>
          </p:cNvPr>
          <p:cNvSpPr/>
          <p:nvPr/>
        </p:nvSpPr>
        <p:spPr>
          <a:xfrm>
            <a:off x="21106" y="2746521"/>
            <a:ext cx="12170893" cy="2077172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653CEA-B272-AE2E-1A9A-0C8E127797B6}"/>
              </a:ext>
            </a:extLst>
          </p:cNvPr>
          <p:cNvSpPr txBox="1"/>
          <p:nvPr/>
        </p:nvSpPr>
        <p:spPr>
          <a:xfrm>
            <a:off x="237613" y="2746521"/>
            <a:ext cx="11514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b="1" dirty="0">
                <a:ln>
                  <a:solidFill>
                    <a:srgbClr val="A50021"/>
                  </a:solidFill>
                </a:ln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</a:t>
            </a:r>
          </a:p>
          <a:p>
            <a:pPr algn="ctr"/>
            <a:r>
              <a:rPr lang="en-IN" sz="6000" b="1" dirty="0">
                <a:ln>
                  <a:solidFill>
                    <a:srgbClr val="A50021"/>
                  </a:solidFill>
                </a:ln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Young International Faculty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06D32-2672-F0B9-3837-9E0F08655FA2}"/>
              </a:ext>
            </a:extLst>
          </p:cNvPr>
          <p:cNvSpPr txBox="1"/>
          <p:nvPr/>
        </p:nvSpPr>
        <p:spPr>
          <a:xfrm>
            <a:off x="41817" y="16479"/>
            <a:ext cx="853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OFFICE OF GLOBAL ENGAGEMENT, IIT MADRAS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BD1A80-8035-00FC-A05B-E51266E762E0}"/>
              </a:ext>
            </a:extLst>
          </p:cNvPr>
          <p:cNvSpPr txBox="1"/>
          <p:nvPr/>
        </p:nvSpPr>
        <p:spPr>
          <a:xfrm>
            <a:off x="194655" y="1032773"/>
            <a:ext cx="11802689" cy="540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0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Objective: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734" marR="5080" lvl="0" indent="-285750" algn="just" defTabSz="914400" rtl="0" eaLnBrk="1" fontAlgn="auto" latinLnBrk="0" hangingPunct="1">
              <a:lnSpc>
                <a:spcPct val="1167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will </a:t>
            </a:r>
            <a:r>
              <a:rPr kumimoji="0" lang="en-US" sz="18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offer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Young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International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positions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equivalent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level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kumimoji="0" lang="en-US" sz="180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Assistant </a:t>
            </a:r>
            <a:r>
              <a:rPr kumimoji="0" lang="en-US" sz="180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Professor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recent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doctorates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post-doctoral</a:t>
            </a:r>
            <a:r>
              <a:rPr kumimoji="0" lang="en-US" sz="180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fellows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(No-Indian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citizens/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Non-OCIs)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from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renowned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universities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across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globe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734" marR="2292985" lvl="0" indent="-285750" algn="just" defTabSz="914400" rtl="0" eaLnBrk="1" fontAlgn="auto" latinLnBrk="0" hangingPunct="1">
              <a:lnSpc>
                <a:spcPct val="116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will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primarily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focus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academic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research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with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host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research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group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kumimoji="0" lang="en-US" sz="18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Madras</a:t>
            </a:r>
            <a:r>
              <a:rPr kumimoji="0" lang="en-US" sz="1800" i="0" u="none" strike="noStrike" kern="1200" cap="none" spc="-6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can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jointly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supervise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MS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PhD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students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aid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teaching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27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kumimoji="0" lang="en-US" sz="2000" b="1" i="0" u="none" strike="noStrike" kern="1200" cap="none" spc="-3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kumimoji="0" lang="en-US" sz="2000" b="1" i="0" u="none" strike="noStrike" kern="1200" cap="none" spc="3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kumimoji="0" lang="en-US" sz="2000" b="1" i="0" u="none" strike="noStrike" kern="1200" cap="none" spc="-3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kumimoji="0" lang="en-US" sz="2000" b="1" i="0" u="none" strike="noStrike" kern="1200" cap="none" spc="-10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kumimoji="0" lang="en-US" sz="2000" b="1" i="0" u="none" strike="noStrike" kern="1200" cap="none" spc="3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kumimoji="0" 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000" b="1" kern="1200" spc="145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kumimoji="0" lang="en-US" sz="2000" b="1" i="0" u="none" strike="noStrike" kern="1200" cap="none" spc="-5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</a:t>
            </a:r>
            <a:r>
              <a:rPr kumimoji="0" lang="en-US" sz="2000" b="1" i="0" u="none" strike="noStrike" kern="1200" cap="none" spc="35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pp</a:t>
            </a:r>
            <a:r>
              <a:rPr kumimoji="0" lang="en-US" sz="2000" b="1" i="0" u="none" strike="noStrike" kern="1200" cap="none" spc="45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kumimoji="0" lang="en-US" sz="2000" b="1" i="0" u="none" strike="noStrike" kern="1200" cap="none" spc="-9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kumimoji="0" lang="en-US" sz="2000" b="1" i="0" u="none" strike="noStrike" kern="1200" cap="none" spc="-5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kumimoji="0" lang="en-US" sz="2000" b="1" i="0" u="none" strike="noStrike" kern="1200" cap="none" spc="-35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734" marR="7620" lvl="0" indent="-285750" algn="just" defTabSz="914400" rtl="0" eaLnBrk="1" fontAlgn="auto" latinLnBrk="0" hangingPunct="1">
              <a:lnSpc>
                <a:spcPct val="116799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financial </a:t>
            </a:r>
            <a:r>
              <a:rPr kumimoji="0" lang="en-US" sz="180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support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 </a:t>
            </a:r>
            <a:r>
              <a:rPr kumimoji="0" lang="en-US" sz="18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offers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 par 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kumimoji="0" lang="en-US" sz="18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Assistance </a:t>
            </a:r>
            <a:r>
              <a:rPr kumimoji="0" lang="en-US" sz="18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professor </a:t>
            </a:r>
            <a:r>
              <a:rPr kumimoji="0" lang="en-US" sz="180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level, </a:t>
            </a:r>
            <a:r>
              <a:rPr kumimoji="0" lang="en-US" sz="18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including </a:t>
            </a:r>
            <a:r>
              <a:rPr kumimoji="0" lang="en-US" sz="180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 </a:t>
            </a:r>
            <a:r>
              <a:rPr kumimoji="0" lang="en-US" sz="180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benefits, </a:t>
            </a:r>
          </a:p>
          <a:p>
            <a:pPr marL="800734" marR="7620" lvl="0" indent="-285750" algn="just" defTabSz="914400" rtl="0" eaLnBrk="1" fontAlgn="auto" latinLnBrk="0" hangingPunct="1">
              <a:lnSpc>
                <a:spcPct val="116799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</a:t>
            </a:r>
            <a:r>
              <a:rPr kumimoji="0" lang="en-US" sz="18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approximately INR Rs. 1,80,000 or 2000 Euros </a:t>
            </a:r>
            <a:r>
              <a:rPr kumimoji="0" lang="en-US" sz="18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month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(subject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relevant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experience)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734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 will facilitate consultancy projects from the IITM-RP companies for the YIF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History</a:t>
            </a:r>
            <a:r>
              <a:rPr kumimoji="0" lang="en-US" sz="2000" b="1" i="0" u="none" strike="noStrike" kern="1200" cap="none" spc="-18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000" b="1" i="0" u="none" strike="noStrike" kern="1200" cap="none" spc="2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</a:t>
            </a:r>
            <a:r>
              <a:rPr kumimoji="0" lang="en-US" sz="2000" b="1" i="0" u="none" strike="noStrike" kern="1200" cap="none" spc="-18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000" b="1" i="0" u="none" strike="noStrike" kern="1200" cap="none" spc="-9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Target: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734" marR="4034154" lvl="0" indent="-285750" algn="just" defTabSz="914400" rtl="0" eaLnBrk="1" fontAlgn="auto" latinLnBrk="0" hangingPunct="1">
              <a:lnSpc>
                <a:spcPct val="116799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total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 </a:t>
            </a:r>
            <a:r>
              <a:rPr kumimoji="0" lang="en-US" sz="18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YIFs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have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joined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since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2019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from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various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parts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world</a:t>
            </a:r>
            <a:r>
              <a:rPr kumimoji="0" lang="en-US" sz="1800" i="0" u="none" strike="noStrike" kern="1200" cap="none" spc="-6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Target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fill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least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three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positions</a:t>
            </a:r>
            <a:r>
              <a:rPr kumimoji="0" lang="en-US" sz="180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from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each</a:t>
            </a:r>
            <a:r>
              <a:rPr lang="en-US" sz="1800" kern="1200" spc="-125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department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264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~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</a:t>
            </a:r>
            <a:r>
              <a:rPr kumimoji="0" lang="en-US" sz="1800" i="0" u="none" strike="noStrike" kern="1200" cap="none" spc="-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r>
              <a:rPr kumimoji="0" lang="en-US" sz="180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kumimoji="0" lang="en-US" sz="180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</a:t>
            </a:r>
            <a:r>
              <a:rPr kumimoji="0" lang="en-US" sz="180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kumimoji="0" lang="en-US" sz="18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ye</a:t>
            </a:r>
            <a:r>
              <a:rPr kumimoji="0" lang="en-US" sz="180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kumimoji="0" lang="en-US" sz="18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kumimoji="0" lang="en-US" sz="180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</a:t>
            </a:r>
            <a:r>
              <a:rPr kumimoji="0" lang="en-US" sz="180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kumimoji="0" lang="en-US" sz="180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kumimoji="0" lang="en-US" sz="180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kumimoji="0" lang="en-US" sz="180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-2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</a:t>
            </a:r>
            <a:r>
              <a:rPr kumimoji="0" lang="en-US" sz="1800" i="0" u="none" strike="noStrike" kern="1200" cap="none" spc="-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7</a:t>
            </a:r>
            <a:r>
              <a:rPr kumimoji="0" lang="en-US" sz="180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18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</a:t>
            </a:r>
            <a:r>
              <a:rPr kumimoji="0" lang="en-US" sz="180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kumimoji="0" lang="en-US" sz="180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</a:t>
            </a:r>
            <a:r>
              <a:rPr kumimoji="0" lang="en-US" sz="180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kumimoji="0" lang="en-US" sz="18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</a:t>
            </a:r>
            <a:r>
              <a:rPr kumimoji="0" lang="en-US" sz="180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kumimoji="0" lang="en-US" sz="180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kumimoji="0" lang="en-US" sz="18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kumimoji="0" lang="en-US" sz="180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</a:t>
            </a:r>
            <a:endParaRPr kumimoji="0" lang="en-US" sz="1800" i="0" u="none" strike="noStrike" kern="1200" cap="none" spc="-29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46A15-7B78-A32A-4BE0-5E53A75334CA}"/>
              </a:ext>
            </a:extLst>
          </p:cNvPr>
          <p:cNvSpPr txBox="1"/>
          <p:nvPr/>
        </p:nvSpPr>
        <p:spPr>
          <a:xfrm>
            <a:off x="389311" y="-28040"/>
            <a:ext cx="194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27394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146A15-7B78-A32A-4BE0-5E53A75334CA}"/>
              </a:ext>
            </a:extLst>
          </p:cNvPr>
          <p:cNvSpPr txBox="1"/>
          <p:nvPr/>
        </p:nvSpPr>
        <p:spPr>
          <a:xfrm>
            <a:off x="389311" y="-28040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6D39B-3D93-D001-BEEA-437AD317BF63}"/>
              </a:ext>
            </a:extLst>
          </p:cNvPr>
          <p:cNvSpPr txBox="1"/>
          <p:nvPr/>
        </p:nvSpPr>
        <p:spPr>
          <a:xfrm>
            <a:off x="953009" y="1336119"/>
            <a:ext cx="82690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For more info, please visit: </a:t>
            </a:r>
            <a:r>
              <a:rPr kumimoji="0" lang="en-I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  <a:hlinkClick r:id="rId5"/>
              </a:rPr>
              <a:t>www.ge.iitm.ac.in/yif</a:t>
            </a:r>
            <a:endParaRPr kumimoji="0" lang="en-I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0" marR="0" lvl="0" indent="0" algn="just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I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0" marR="0" lvl="0" indent="0" algn="just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Contact: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Mrs. Rupa S. Pandit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International Faculty Coordinator</a:t>
            </a:r>
            <a:b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Office of Global Engagement, IIT Madras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Phone No.: +9144-2257-8869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Email: </a:t>
            </a: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6"/>
              </a:rPr>
              <a:t>projects@ge.iitm.ac.in 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Website: </a:t>
            </a: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7"/>
              </a:rPr>
              <a:t>http://www.ge.iitm.ac.in/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4D3BB-FCAA-D889-5A57-DC8AEE998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80" y="4236963"/>
            <a:ext cx="2497090" cy="24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A582A-4241-9C43-B159-94C7D9BA45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20470" y="728594"/>
            <a:ext cx="12171530" cy="59362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2A371-121F-F8BB-0BC0-14D089DAECB4}"/>
              </a:ext>
            </a:extLst>
          </p:cNvPr>
          <p:cNvSpPr/>
          <p:nvPr/>
        </p:nvSpPr>
        <p:spPr>
          <a:xfrm>
            <a:off x="3793787" y="1404722"/>
            <a:ext cx="5107023" cy="4383237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BAF0CA8B-7E4C-70D4-0F69-894C3184357B}"/>
              </a:ext>
            </a:extLst>
          </p:cNvPr>
          <p:cNvSpPr txBox="1">
            <a:spLocks/>
          </p:cNvSpPr>
          <p:nvPr/>
        </p:nvSpPr>
        <p:spPr>
          <a:xfrm>
            <a:off x="4046268" y="1519751"/>
            <a:ext cx="6213254" cy="492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40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 Madras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40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About</a:t>
            </a:r>
            <a:r>
              <a:rPr lang="en-US" sz="3200" b="1" spc="-210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b="1" spc="-45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-45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 Research Ambience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-45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Objectives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-45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Goals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-45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Selection Process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-45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Extension Process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b="1" spc="-45" dirty="0">
                <a:ln>
                  <a:solidFill>
                    <a:srgbClr val="A50021"/>
                  </a:solidFill>
                </a:ln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Summary</a:t>
            </a:r>
            <a:endParaRPr lang="en-US" sz="3200" b="1" dirty="0">
              <a:ln>
                <a:solidFill>
                  <a:srgbClr val="A50021"/>
                </a:solidFill>
              </a:ln>
              <a:solidFill>
                <a:srgbClr val="C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69900" indent="-457200">
              <a:spcBef>
                <a:spcPts val="2880"/>
              </a:spcBef>
              <a:buFont typeface="Arial" panose="020B0604020202020204" pitchFamily="34" charset="0"/>
              <a:buChar char="•"/>
            </a:pPr>
            <a:endParaRPr lang="en-US" sz="33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53B07-D689-3DAF-95D4-2C11B38B2A63}"/>
              </a:ext>
            </a:extLst>
          </p:cNvPr>
          <p:cNvSpPr txBox="1"/>
          <p:nvPr/>
        </p:nvSpPr>
        <p:spPr>
          <a:xfrm>
            <a:off x="228783" y="-1981"/>
            <a:ext cx="404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0605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"/>
          <p:cNvGrpSpPr/>
          <p:nvPr/>
        </p:nvGrpSpPr>
        <p:grpSpPr>
          <a:xfrm>
            <a:off x="41817" y="0"/>
            <a:ext cx="7800283" cy="6858000"/>
            <a:chOff x="0" y="0"/>
            <a:chExt cx="5724652" cy="5143500"/>
          </a:xfrm>
        </p:grpSpPr>
        <p:sp>
          <p:nvSpPr>
            <p:cNvPr id="239" name="Google Shape;239;p2"/>
            <p:cNvSpPr/>
            <p:nvPr/>
          </p:nvSpPr>
          <p:spPr>
            <a:xfrm>
              <a:off x="0" y="0"/>
              <a:ext cx="5724652" cy="514349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88491" y="0"/>
              <a:ext cx="3923029" cy="5143500"/>
            </a:xfrm>
            <a:custGeom>
              <a:avLst/>
              <a:gdLst/>
              <a:ahLst/>
              <a:cxnLst/>
              <a:rect l="l" t="t" r="r" b="b"/>
              <a:pathLst>
                <a:path w="3923029" h="5143500" extrusionOk="0">
                  <a:moveTo>
                    <a:pt x="3923029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3923029" y="5143500"/>
                  </a:lnTo>
                  <a:lnTo>
                    <a:pt x="3923029" y="0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/>
          <p:nvPr/>
        </p:nvSpPr>
        <p:spPr>
          <a:xfrm>
            <a:off x="1319514" y="3656499"/>
            <a:ext cx="3809129" cy="2946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9150" rIns="0" bIns="0" anchor="t" anchorCtr="0">
            <a:spAutoFit/>
          </a:bodyPr>
          <a:lstStyle/>
          <a:p>
            <a:pPr marL="398770" marR="0" lvl="0" indent="-38268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Location : Chennai, Tamil Nadu, India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Campus: 620 Acres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Academic Departments: 16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Faculty: 600+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No. of students: 10000+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No. of Alumni: 50000+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No. of patents filed in 2020-21: 183</a:t>
            </a:r>
            <a:endParaRPr sz="1400" b="0" i="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398770" marR="6773" lvl="0" indent="-38268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India's first university-driven research park -  "IITM Research Park"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2" name="Google Shape;242;p2"/>
          <p:cNvSpPr txBox="1"/>
          <p:nvPr/>
        </p:nvSpPr>
        <p:spPr>
          <a:xfrm>
            <a:off x="264330" y="9515"/>
            <a:ext cx="5504393" cy="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IIT Madras in a Nutshell</a:t>
            </a:r>
            <a:endParaRPr sz="3200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3" name="Google Shape;243;p2"/>
          <p:cNvSpPr txBox="1"/>
          <p:nvPr/>
        </p:nvSpPr>
        <p:spPr>
          <a:xfrm>
            <a:off x="1457675" y="658083"/>
            <a:ext cx="4009429" cy="2149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Founded in 1959 with assistance from the former government of West Germany</a:t>
            </a:r>
            <a:endParaRPr sz="140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The third IIT established by the Government of India as an institute of National Importance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Initial teaching by German professors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IITM faculty trained by pursuing PhD in Germany and other c</a:t>
            </a:r>
            <a:r>
              <a:rPr lang="en-US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ountries</a:t>
            </a:r>
            <a:endParaRPr sz="1400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Direct German involvement ceased by 1973 </a:t>
            </a:r>
            <a:endParaRPr sz="140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6" name="Google Shape;246;p2"/>
          <p:cNvGraphicFramePr/>
          <p:nvPr>
            <p:extLst>
              <p:ext uri="{D42A27DB-BD31-4B8C-83A1-F6EECF244321}">
                <p14:modId xmlns:p14="http://schemas.microsoft.com/office/powerpoint/2010/main" val="1514377783"/>
              </p:ext>
            </p:extLst>
          </p:nvPr>
        </p:nvGraphicFramePr>
        <p:xfrm>
          <a:off x="7761578" y="982347"/>
          <a:ext cx="4226350" cy="229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7" name="Google Shape;247;p2"/>
          <p:cNvSpPr/>
          <p:nvPr/>
        </p:nvSpPr>
        <p:spPr>
          <a:xfrm>
            <a:off x="8558116" y="3332575"/>
            <a:ext cx="2851321" cy="3270029"/>
          </a:xfrm>
          <a:prstGeom prst="rect">
            <a:avLst/>
          </a:prstGeom>
          <a:solidFill>
            <a:srgbClr val="424242">
              <a:alpha val="20784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"/>
          <p:cNvSpPr txBox="1"/>
          <p:nvPr/>
        </p:nvSpPr>
        <p:spPr>
          <a:xfrm>
            <a:off x="9495461" y="3547682"/>
            <a:ext cx="14773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UG 2105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9" name="Google Shape;249;p2"/>
          <p:cNvSpPr txBox="1"/>
          <p:nvPr/>
        </p:nvSpPr>
        <p:spPr>
          <a:xfrm>
            <a:off x="9477184" y="3935574"/>
            <a:ext cx="15978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MSc 287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0" name="Google Shape;250;p2"/>
          <p:cNvSpPr txBox="1"/>
          <p:nvPr/>
        </p:nvSpPr>
        <p:spPr>
          <a:xfrm>
            <a:off x="9146702" y="4267174"/>
            <a:ext cx="19283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Dual Degree 2037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1" name="Google Shape;251;p2"/>
          <p:cNvSpPr txBox="1"/>
          <p:nvPr/>
        </p:nvSpPr>
        <p:spPr>
          <a:xfrm>
            <a:off x="9374948" y="4648161"/>
            <a:ext cx="13565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MTech 1356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2" name="Google Shape;252;p2"/>
          <p:cNvSpPr txBox="1"/>
          <p:nvPr/>
        </p:nvSpPr>
        <p:spPr>
          <a:xfrm>
            <a:off x="9476713" y="5027383"/>
            <a:ext cx="11530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MBA 115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3" name="Google Shape;253;p2"/>
          <p:cNvSpPr txBox="1"/>
          <p:nvPr/>
        </p:nvSpPr>
        <p:spPr>
          <a:xfrm>
            <a:off x="9495461" y="5398526"/>
            <a:ext cx="9766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MA 240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4" name="Google Shape;254;p2"/>
          <p:cNvSpPr txBox="1"/>
          <p:nvPr/>
        </p:nvSpPr>
        <p:spPr>
          <a:xfrm>
            <a:off x="9495461" y="5752683"/>
            <a:ext cx="11530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MS 746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5" name="Google Shape;255;p2"/>
          <p:cNvSpPr txBox="1"/>
          <p:nvPr/>
        </p:nvSpPr>
        <p:spPr>
          <a:xfrm>
            <a:off x="9423408" y="6106840"/>
            <a:ext cx="125477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PhD 2963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6" name="Google Shape;256;p2"/>
          <p:cNvSpPr txBox="1"/>
          <p:nvPr/>
        </p:nvSpPr>
        <p:spPr>
          <a:xfrm>
            <a:off x="8063842" y="950377"/>
            <a:ext cx="3427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Current Student Numbers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7" name="Google Shape;257;p2"/>
          <p:cNvSpPr txBox="1"/>
          <p:nvPr/>
        </p:nvSpPr>
        <p:spPr>
          <a:xfrm>
            <a:off x="264331" y="1683746"/>
            <a:ext cx="887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Then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8" name="Google Shape;258;p2"/>
          <p:cNvSpPr txBox="1"/>
          <p:nvPr/>
        </p:nvSpPr>
        <p:spPr>
          <a:xfrm>
            <a:off x="264331" y="4648161"/>
            <a:ext cx="7247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Now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59" name="Google Shape;259;p2"/>
          <p:cNvCxnSpPr/>
          <p:nvPr/>
        </p:nvCxnSpPr>
        <p:spPr>
          <a:xfrm>
            <a:off x="626681" y="3633957"/>
            <a:ext cx="4640123" cy="0"/>
          </a:xfrm>
          <a:prstGeom prst="straightConnector1">
            <a:avLst/>
          </a:prstGeom>
          <a:noFill/>
          <a:ln w="22225" cap="flat" cmpd="sng">
            <a:solidFill>
              <a:srgbClr val="800000"/>
            </a:solidFill>
            <a:prstDash val="dash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60276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6" name="Google Shape;246;p2"/>
          <p:cNvGraphicFramePr/>
          <p:nvPr/>
        </p:nvGraphicFramePr>
        <p:xfrm>
          <a:off x="7761578" y="982347"/>
          <a:ext cx="4226350" cy="229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object 15">
            <a:extLst>
              <a:ext uri="{FF2B5EF4-FFF2-40B4-BE49-F238E27FC236}">
                <a16:creationId xmlns:a16="http://schemas.microsoft.com/office/drawing/2014/main" id="{DA613B39-2161-84CB-C949-1B478A980675}"/>
              </a:ext>
            </a:extLst>
          </p:cNvPr>
          <p:cNvSpPr txBox="1"/>
          <p:nvPr/>
        </p:nvSpPr>
        <p:spPr>
          <a:xfrm>
            <a:off x="534865" y="1201211"/>
            <a:ext cx="10742132" cy="4751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14999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sz="2000" spc="5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Young </a:t>
            </a:r>
            <a:r>
              <a:rPr sz="2000" spc="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International </a:t>
            </a:r>
            <a:r>
              <a:rPr sz="2000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 </a:t>
            </a:r>
            <a:r>
              <a:rPr sz="2000" spc="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program </a:t>
            </a:r>
            <a:r>
              <a:rPr sz="2000" spc="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</a:t>
            </a:r>
            <a:r>
              <a:rPr sz="2000" spc="5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designed </a:t>
            </a:r>
            <a:r>
              <a:rPr sz="2000" spc="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recent </a:t>
            </a:r>
            <a:r>
              <a:rPr sz="2000" spc="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doctoral </a:t>
            </a:r>
            <a:r>
              <a:rPr sz="2000" spc="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graduates </a:t>
            </a:r>
            <a:r>
              <a:rPr sz="2000" spc="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 </a:t>
            </a:r>
            <a:r>
              <a:rPr sz="2000" spc="6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post-</a:t>
            </a:r>
            <a:r>
              <a:rPr sz="2000" spc="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doctoral</a:t>
            </a:r>
            <a:r>
              <a:rPr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fellows</a:t>
            </a:r>
            <a:r>
              <a:rPr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(preferably within 3 years of finishing a PhD) </a:t>
            </a:r>
            <a:r>
              <a:rPr sz="2000" spc="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from</a:t>
            </a:r>
            <a:r>
              <a:rPr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international</a:t>
            </a:r>
            <a:r>
              <a:rPr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universities</a:t>
            </a:r>
            <a:r>
              <a:rPr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worldwide</a:t>
            </a: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20"/>
              </a:spcBef>
              <a:buFont typeface="Wingdings" panose="05000000000000000000" pitchFamily="2" charset="2"/>
              <a:buChar char="Ø"/>
            </a:pP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55600" marR="5080" indent="-342900" algn="just">
              <a:lnSpc>
                <a:spcPct val="114999"/>
              </a:lnSpc>
              <a:spcBef>
                <a:spcPts val="5"/>
              </a:spcBef>
              <a:buFont typeface="Wingdings" panose="05000000000000000000" pitchFamily="2" charset="2"/>
              <a:buChar char="Ø"/>
            </a:pPr>
            <a:r>
              <a:rPr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sz="2000" spc="-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</a:t>
            </a:r>
            <a:r>
              <a:rPr sz="2000" spc="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program </a:t>
            </a:r>
            <a:r>
              <a:rPr sz="2000" spc="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allows </a:t>
            </a:r>
            <a:r>
              <a:rPr sz="2000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faculty </a:t>
            </a:r>
            <a:r>
              <a:rPr sz="2000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sz="2000" spc="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supervise </a:t>
            </a:r>
            <a:r>
              <a:rPr sz="2000" spc="-8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MS </a:t>
            </a:r>
            <a:r>
              <a:rPr sz="2000" spc="7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sz="2000" spc="7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PhD </a:t>
            </a:r>
            <a:r>
              <a:rPr sz="2000" spc="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students </a:t>
            </a:r>
            <a:r>
              <a:rPr sz="2000" spc="7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sz="2000" spc="6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assist </a:t>
            </a:r>
            <a:r>
              <a:rPr sz="2000" spc="4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sz="2000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teaching </a:t>
            </a: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20"/>
              </a:spcBef>
              <a:buFont typeface="Wingdings" panose="05000000000000000000" pitchFamily="2" charset="2"/>
              <a:buChar char="Ø"/>
            </a:pP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55600" marR="12700" indent="-342900" algn="just">
              <a:lnSpc>
                <a:spcPct val="114999"/>
              </a:lnSpc>
              <a:spcBef>
                <a:spcPts val="5"/>
              </a:spcBef>
              <a:buFont typeface="Wingdings" panose="05000000000000000000" pitchFamily="2" charset="2"/>
              <a:buChar char="Ø"/>
            </a:pPr>
            <a:r>
              <a:rPr lang="en-US"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target is to</a:t>
            </a:r>
            <a:r>
              <a:rPr sz="2000" spc="7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recruit </a:t>
            </a:r>
            <a:r>
              <a:rPr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 </a:t>
            </a:r>
            <a:r>
              <a:rPr sz="2000" spc="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least </a:t>
            </a:r>
            <a:r>
              <a:rPr sz="2000" spc="-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three </a:t>
            </a:r>
            <a:r>
              <a:rPr sz="2000" spc="-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YIF </a:t>
            </a:r>
            <a:r>
              <a:rPr sz="2000" spc="6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positions</a:t>
            </a:r>
            <a:r>
              <a:rPr lang="en-US" sz="2000" spc="6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(on average)</a:t>
            </a:r>
            <a:r>
              <a:rPr sz="2000" spc="6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</a:t>
            </a:r>
            <a:r>
              <a:rPr sz="2000" spc="-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every </a:t>
            </a:r>
            <a:r>
              <a:rPr sz="2000" spc="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department </a:t>
            </a:r>
            <a:r>
              <a:rPr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 </a:t>
            </a:r>
            <a:r>
              <a:rPr sz="2000" spc="-3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 </a:t>
            </a:r>
            <a:r>
              <a:rPr sz="2000" spc="-7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Madras</a:t>
            </a: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20"/>
              </a:spcBef>
              <a:buFont typeface="Wingdings" panose="05000000000000000000" pitchFamily="2" charset="2"/>
              <a:buChar char="Ø"/>
            </a:pP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55600" marR="13970" indent="-342900" algn="just"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sz="2000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financial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6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support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offers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</a:t>
            </a:r>
            <a:r>
              <a:rPr sz="2000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4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-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Assistance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5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professor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-6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level,</a:t>
            </a:r>
            <a:r>
              <a:rPr sz="2000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including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</a:t>
            </a:r>
            <a:r>
              <a:rPr sz="2000" spc="-1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benefits</a:t>
            </a:r>
            <a:r>
              <a:rPr lang="en-IN"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  <a:r>
              <a:rPr lang="en-US" sz="20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will be roughly equivalent to 2000 Euros per month </a:t>
            </a:r>
            <a:r>
              <a:rPr sz="2000" spc="-2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(subject</a:t>
            </a:r>
            <a:r>
              <a:rPr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</a:t>
            </a:r>
            <a:r>
              <a:rPr sz="2000" spc="-9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relevant</a:t>
            </a:r>
            <a:r>
              <a:rPr sz="2000" spc="-9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2000" spc="-1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experience)</a:t>
            </a: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25"/>
              </a:spcBef>
              <a:buFont typeface="Wingdings" panose="05000000000000000000" pitchFamily="2" charset="2"/>
              <a:buChar char="Ø"/>
            </a:pP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55600" marR="10160" indent="-342900" algn="just"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US" sz="2000" spc="-3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IITM will also attempt to set up the YIF candidate with an industrial consultancy with companies in IITM Research Park</a:t>
            </a:r>
            <a:endParaRPr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C23EC78-F799-A901-187E-84E37DBEB5EE}"/>
              </a:ext>
            </a:extLst>
          </p:cNvPr>
          <p:cNvSpPr txBox="1">
            <a:spLocks/>
          </p:cNvSpPr>
          <p:nvPr/>
        </p:nvSpPr>
        <p:spPr>
          <a:xfrm>
            <a:off x="389899" y="0"/>
            <a:ext cx="4611052" cy="5103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9100" b="0" i="0">
                <a:solidFill>
                  <a:srgbClr val="81010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0" cap="none" spc="-15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kumimoji="0" lang="en-IN" sz="3200" b="1" i="0" u="none" strike="noStrike" kern="0" cap="none" spc="30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</a:t>
            </a:r>
            <a:r>
              <a:rPr kumimoji="0" lang="en-IN" sz="3200" b="1" i="0" u="none" strike="noStrike" kern="0" cap="none" spc="38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kumimoji="0" lang="en-IN" sz="3200" b="1" i="0" u="none" strike="noStrike" kern="0" cap="none" spc="22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</a:t>
            </a:r>
            <a:r>
              <a:rPr kumimoji="0" lang="en-IN" sz="3200" b="1" i="0" u="none" strike="noStrike" kern="0" cap="none" spc="-20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kumimoji="0" lang="en-IN" sz="3200" b="1" i="0" u="none" strike="noStrike" kern="0" cap="none" spc="-705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</a:t>
            </a:r>
            <a:r>
              <a:rPr kumimoji="0" lang="en-IN" sz="3200" b="1" i="0" u="none" strike="noStrike" kern="0" cap="none" spc="-5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</a:t>
            </a:r>
            <a:r>
              <a:rPr kumimoji="0" lang="en-IN" sz="3200" b="1" i="0" u="none" strike="noStrike" kern="0" cap="none" spc="6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kumimoji="0" lang="en-IN" sz="3200" b="1" i="0" u="none" strike="noStrike" kern="0" cap="none" spc="-34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</a:t>
            </a:r>
            <a:endParaRPr kumimoji="0" lang="en-IN" sz="3200" b="1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9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ject 15">
            <a:extLst>
              <a:ext uri="{FF2B5EF4-FFF2-40B4-BE49-F238E27FC236}">
                <a16:creationId xmlns:a16="http://schemas.microsoft.com/office/drawing/2014/main" id="{DA613B39-2161-84CB-C949-1B478A980675}"/>
              </a:ext>
            </a:extLst>
          </p:cNvPr>
          <p:cNvSpPr txBox="1"/>
          <p:nvPr/>
        </p:nvSpPr>
        <p:spPr>
          <a:xfrm>
            <a:off x="505952" y="1161427"/>
            <a:ext cx="10742132" cy="249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 algn="just">
              <a:lnSpc>
                <a:spcPct val="114999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8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Centers of Excellence</a:t>
            </a:r>
          </a:p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endParaRPr lang="en-US" sz="2800" spc="-25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84200" marR="5080" indent="-571500" algn="just">
              <a:lnSpc>
                <a:spcPct val="114999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8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Translational and Nation-Building Research</a:t>
            </a:r>
          </a:p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lang="en-US" sz="28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584200" marR="5080" indent="-571500" algn="just">
              <a:lnSpc>
                <a:spcPct val="114999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800" spc="-25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IITM Research Park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C23EC78-F799-A901-187E-84E37DBEB5EE}"/>
              </a:ext>
            </a:extLst>
          </p:cNvPr>
          <p:cNvSpPr txBox="1">
            <a:spLocks/>
          </p:cNvSpPr>
          <p:nvPr/>
        </p:nvSpPr>
        <p:spPr>
          <a:xfrm>
            <a:off x="185030" y="-1981"/>
            <a:ext cx="9533092" cy="5103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 sz="9100" b="0" i="0">
                <a:solidFill>
                  <a:srgbClr val="81010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IIT Research Ambience</a:t>
            </a:r>
            <a:endParaRPr kumimoji="0" lang="en-IN" sz="3200" b="1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0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"/>
          <p:cNvGrpSpPr/>
          <p:nvPr/>
        </p:nvGrpSpPr>
        <p:grpSpPr>
          <a:xfrm>
            <a:off x="8638" y="0"/>
            <a:ext cx="7800283" cy="6858000"/>
            <a:chOff x="0" y="0"/>
            <a:chExt cx="5724652" cy="5143500"/>
          </a:xfrm>
        </p:grpSpPr>
        <p:sp>
          <p:nvSpPr>
            <p:cNvPr id="239" name="Google Shape;239;p2"/>
            <p:cNvSpPr/>
            <p:nvPr/>
          </p:nvSpPr>
          <p:spPr>
            <a:xfrm>
              <a:off x="0" y="0"/>
              <a:ext cx="5724652" cy="514349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88491" y="0"/>
              <a:ext cx="3923029" cy="5143500"/>
            </a:xfrm>
            <a:custGeom>
              <a:avLst/>
              <a:gdLst/>
              <a:ahLst/>
              <a:cxnLst/>
              <a:rect l="l" t="t" r="r" b="b"/>
              <a:pathLst>
                <a:path w="3923029" h="5143500" extrusionOk="0">
                  <a:moveTo>
                    <a:pt x="3923029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3923029" y="5143500"/>
                  </a:lnTo>
                  <a:lnTo>
                    <a:pt x="3923029" y="0"/>
                  </a:lnTo>
                  <a:close/>
                </a:path>
              </a:pathLst>
            </a:custGeom>
            <a:solidFill>
              <a:srgbClr val="FFFFFF">
                <a:alpha val="81176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/>
          <p:nvPr/>
        </p:nvSpPr>
        <p:spPr>
          <a:xfrm>
            <a:off x="1319514" y="3656499"/>
            <a:ext cx="3809129" cy="2946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9150" rIns="0" bIns="0" anchor="t" anchorCtr="0">
            <a:spAutoFit/>
          </a:bodyPr>
          <a:lstStyle/>
          <a:p>
            <a:pPr marL="398770" marR="0" lvl="0" indent="-38268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Location : Chennai, Tamil Nadu, India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Campus: 620 Acres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Academic Departments: 16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Faculty: 600+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No. of students: 10000+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No. of Alumni: 50000+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98770" marR="0" lvl="0" indent="-382684" algn="l" rtl="0">
              <a:spcBef>
                <a:spcPts val="11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No. of patents filed in 2020-21: 183</a:t>
            </a:r>
            <a:endParaRPr sz="1400" b="0" i="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398770" marR="6773" lvl="0" indent="-38268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India's first university-driven research park -  "IITM Research Park"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2" name="Google Shape;242;p2"/>
          <p:cNvSpPr txBox="1"/>
          <p:nvPr/>
        </p:nvSpPr>
        <p:spPr>
          <a:xfrm>
            <a:off x="264331" y="9515"/>
            <a:ext cx="4762800" cy="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IIT Madras Journey</a:t>
            </a:r>
            <a:endParaRPr sz="3200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3" name="Google Shape;243;p2"/>
          <p:cNvSpPr txBox="1"/>
          <p:nvPr/>
        </p:nvSpPr>
        <p:spPr>
          <a:xfrm>
            <a:off x="1457675" y="658083"/>
            <a:ext cx="4009429" cy="2149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Founded in 1959 with assistance from the former government of West Germany</a:t>
            </a:r>
            <a:endParaRPr sz="140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The third IIT established by the Government of India as an institute of National Importance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Initial teaching by German professors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IITM faculty trained by pursuing PhD in Germany and other c</a:t>
            </a:r>
            <a:r>
              <a:rPr lang="en-US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ountries</a:t>
            </a:r>
            <a:endParaRPr sz="1400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311149" marR="6773" lvl="0" indent="-285750" algn="l" rtl="0">
              <a:lnSpc>
                <a:spcPct val="120000"/>
              </a:lnSpc>
              <a:spcBef>
                <a:spcPts val="1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40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Direct German involvement ceased by 1973 </a:t>
            </a:r>
            <a:endParaRPr sz="140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6" name="Google Shape;246;p2"/>
          <p:cNvGraphicFramePr/>
          <p:nvPr/>
        </p:nvGraphicFramePr>
        <p:xfrm>
          <a:off x="7761578" y="982347"/>
          <a:ext cx="4226350" cy="229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7" name="Google Shape;247;p2"/>
          <p:cNvSpPr/>
          <p:nvPr/>
        </p:nvSpPr>
        <p:spPr>
          <a:xfrm>
            <a:off x="8558116" y="3332575"/>
            <a:ext cx="2851321" cy="3270029"/>
          </a:xfrm>
          <a:prstGeom prst="rect">
            <a:avLst/>
          </a:prstGeom>
          <a:solidFill>
            <a:srgbClr val="424242">
              <a:alpha val="20784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sp>
        <p:nvSpPr>
          <p:cNvPr id="248" name="Google Shape;248;p2"/>
          <p:cNvSpPr txBox="1"/>
          <p:nvPr/>
        </p:nvSpPr>
        <p:spPr>
          <a:xfrm>
            <a:off x="9495461" y="3547682"/>
            <a:ext cx="14773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UG 2105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9" name="Google Shape;249;p2"/>
          <p:cNvSpPr txBox="1"/>
          <p:nvPr/>
        </p:nvSpPr>
        <p:spPr>
          <a:xfrm>
            <a:off x="9477184" y="3935574"/>
            <a:ext cx="15978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MSc 287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0" name="Google Shape;250;p2"/>
          <p:cNvSpPr txBox="1"/>
          <p:nvPr/>
        </p:nvSpPr>
        <p:spPr>
          <a:xfrm>
            <a:off x="9146702" y="4267174"/>
            <a:ext cx="192833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Dual Degree 2037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1" name="Google Shape;251;p2"/>
          <p:cNvSpPr txBox="1"/>
          <p:nvPr/>
        </p:nvSpPr>
        <p:spPr>
          <a:xfrm>
            <a:off x="9374948" y="4648161"/>
            <a:ext cx="13565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MTech 1356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2" name="Google Shape;252;p2"/>
          <p:cNvSpPr txBox="1"/>
          <p:nvPr/>
        </p:nvSpPr>
        <p:spPr>
          <a:xfrm>
            <a:off x="9476713" y="5027383"/>
            <a:ext cx="11530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MBA 115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3" name="Google Shape;253;p2"/>
          <p:cNvSpPr txBox="1"/>
          <p:nvPr/>
        </p:nvSpPr>
        <p:spPr>
          <a:xfrm>
            <a:off x="9495461" y="5398526"/>
            <a:ext cx="9766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MA 240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4" name="Google Shape;254;p2"/>
          <p:cNvSpPr txBox="1"/>
          <p:nvPr/>
        </p:nvSpPr>
        <p:spPr>
          <a:xfrm>
            <a:off x="9495461" y="5752683"/>
            <a:ext cx="11530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MS 746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5" name="Google Shape;255;p2"/>
          <p:cNvSpPr txBox="1"/>
          <p:nvPr/>
        </p:nvSpPr>
        <p:spPr>
          <a:xfrm>
            <a:off x="9423408" y="6106840"/>
            <a:ext cx="125477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PhD 2963</a:t>
            </a:r>
            <a:endParaRPr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6" name="Google Shape;256;p2"/>
          <p:cNvSpPr txBox="1"/>
          <p:nvPr/>
        </p:nvSpPr>
        <p:spPr>
          <a:xfrm>
            <a:off x="8063842" y="950377"/>
            <a:ext cx="3427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Current Student Numbers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7" name="Google Shape;257;p2"/>
          <p:cNvSpPr txBox="1"/>
          <p:nvPr/>
        </p:nvSpPr>
        <p:spPr>
          <a:xfrm>
            <a:off x="264331" y="1683746"/>
            <a:ext cx="887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Then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8" name="Google Shape;258;p2"/>
          <p:cNvSpPr txBox="1"/>
          <p:nvPr/>
        </p:nvSpPr>
        <p:spPr>
          <a:xfrm>
            <a:off x="264331" y="4648161"/>
            <a:ext cx="7247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Now</a:t>
            </a:r>
            <a:endParaRPr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59" name="Google Shape;259;p2"/>
          <p:cNvCxnSpPr/>
          <p:nvPr/>
        </p:nvCxnSpPr>
        <p:spPr>
          <a:xfrm>
            <a:off x="626681" y="3633957"/>
            <a:ext cx="4640123" cy="0"/>
          </a:xfrm>
          <a:prstGeom prst="straightConnector1">
            <a:avLst/>
          </a:prstGeom>
          <a:noFill/>
          <a:ln w="22225" cap="flat" cmpd="sng">
            <a:solidFill>
              <a:srgbClr val="800000"/>
            </a:solidFill>
            <a:prstDash val="dash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4948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200" y="-1981"/>
            <a:ext cx="729932" cy="7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36;p6">
            <a:extLst>
              <a:ext uri="{FF2B5EF4-FFF2-40B4-BE49-F238E27FC236}">
                <a16:creationId xmlns:a16="http://schemas.microsoft.com/office/drawing/2014/main" id="{2CFE8490-4143-88DC-7098-A7BC59CBEC93}"/>
              </a:ext>
            </a:extLst>
          </p:cNvPr>
          <p:cNvSpPr/>
          <p:nvPr/>
        </p:nvSpPr>
        <p:spPr>
          <a:xfrm rot="5400000">
            <a:off x="181075" y="-48228"/>
            <a:ext cx="304800" cy="71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821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37;p6">
            <a:extLst>
              <a:ext uri="{FF2B5EF4-FFF2-40B4-BE49-F238E27FC236}">
                <a16:creationId xmlns:a16="http://schemas.microsoft.com/office/drawing/2014/main" id="{02042AF2-5C0F-DAE4-9D2C-699F7C916120}"/>
              </a:ext>
            </a:extLst>
          </p:cNvPr>
          <p:cNvSpPr/>
          <p:nvPr/>
        </p:nvSpPr>
        <p:spPr>
          <a:xfrm>
            <a:off x="711201" y="47402"/>
            <a:ext cx="69942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0000"/>
              </a:buClr>
              <a:buSzPts val="28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99003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Calibri"/>
              </a:rPr>
              <a:t>IIT Madras Core of Excellence</a:t>
            </a:r>
            <a:endParaRPr sz="3200" dirty="0">
              <a:solidFill>
                <a:srgbClr val="990033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" name="Google Shape;338;p6">
            <a:extLst>
              <a:ext uri="{FF2B5EF4-FFF2-40B4-BE49-F238E27FC236}">
                <a16:creationId xmlns:a16="http://schemas.microsoft.com/office/drawing/2014/main" id="{08CE2E85-E208-8B96-5DEF-40C2CA5BFC57}"/>
              </a:ext>
            </a:extLst>
          </p:cNvPr>
          <p:cNvSpPr/>
          <p:nvPr/>
        </p:nvSpPr>
        <p:spPr>
          <a:xfrm>
            <a:off x="4508292" y="753600"/>
            <a:ext cx="23748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Autonomy &amp; independence</a:t>
            </a:r>
            <a:endParaRPr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" name="Google Shape;339;p6">
            <a:extLst>
              <a:ext uri="{FF2B5EF4-FFF2-40B4-BE49-F238E27FC236}">
                <a16:creationId xmlns:a16="http://schemas.microsoft.com/office/drawing/2014/main" id="{3CFBF729-765F-BE84-506E-452C76562E43}"/>
              </a:ext>
            </a:extLst>
          </p:cNvPr>
          <p:cNvSpPr/>
          <p:nvPr/>
        </p:nvSpPr>
        <p:spPr>
          <a:xfrm>
            <a:off x="4508293" y="1822725"/>
            <a:ext cx="23748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Quality of students and faculty</a:t>
            </a:r>
            <a:endParaRPr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Google Shape;340;p6">
            <a:extLst>
              <a:ext uri="{FF2B5EF4-FFF2-40B4-BE49-F238E27FC236}">
                <a16:creationId xmlns:a16="http://schemas.microsoft.com/office/drawing/2014/main" id="{29786431-BD9D-C8D6-819B-57F190D9E700}"/>
              </a:ext>
            </a:extLst>
          </p:cNvPr>
          <p:cNvSpPr/>
          <p:nvPr/>
        </p:nvSpPr>
        <p:spPr>
          <a:xfrm>
            <a:off x="4508291" y="2924823"/>
            <a:ext cx="23748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Commitment to teaching and research excellence</a:t>
            </a:r>
            <a:endParaRPr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Google Shape;341;p6">
            <a:extLst>
              <a:ext uri="{FF2B5EF4-FFF2-40B4-BE49-F238E27FC236}">
                <a16:creationId xmlns:a16="http://schemas.microsoft.com/office/drawing/2014/main" id="{00334C85-2964-5EFC-ACC0-4FFCB5B61245}"/>
              </a:ext>
            </a:extLst>
          </p:cNvPr>
          <p:cNvSpPr/>
          <p:nvPr/>
        </p:nvSpPr>
        <p:spPr>
          <a:xfrm>
            <a:off x="4508391" y="4004824"/>
            <a:ext cx="23748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Singular focus on social relevance</a:t>
            </a:r>
            <a:endParaRPr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5" name="Google Shape;342;p6">
            <a:extLst>
              <a:ext uri="{FF2B5EF4-FFF2-40B4-BE49-F238E27FC236}">
                <a16:creationId xmlns:a16="http://schemas.microsoft.com/office/drawing/2014/main" id="{0EF248A8-F7B6-77D6-51CB-0F54436D8FAA}"/>
              </a:ext>
            </a:extLst>
          </p:cNvPr>
          <p:cNvSpPr/>
          <p:nvPr/>
        </p:nvSpPr>
        <p:spPr>
          <a:xfrm>
            <a:off x="4508290" y="5084825"/>
            <a:ext cx="23748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Agility </a:t>
            </a:r>
            <a:endParaRPr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6" name="Google Shape;343;p6" descr="A picture containing map&#10;&#10;Description automatically generated">
            <a:extLst>
              <a:ext uri="{FF2B5EF4-FFF2-40B4-BE49-F238E27FC236}">
                <a16:creationId xmlns:a16="http://schemas.microsoft.com/office/drawing/2014/main" id="{2975B292-91EA-EF48-C6FF-83DD417FA3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6449" y="2122934"/>
            <a:ext cx="5103734" cy="244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44;p6" descr="Map&#10;&#10;Description automatically generated">
            <a:extLst>
              <a:ext uri="{FF2B5EF4-FFF2-40B4-BE49-F238E27FC236}">
                <a16:creationId xmlns:a16="http://schemas.microsoft.com/office/drawing/2014/main" id="{9E736725-E706-2B1B-BA2B-48FBE1D88EBD}"/>
              </a:ext>
            </a:extLst>
          </p:cNvPr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0" y="875244"/>
            <a:ext cx="4308617" cy="577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8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5"/>
          <p:cNvGrpSpPr/>
          <p:nvPr/>
        </p:nvGrpSpPr>
        <p:grpSpPr>
          <a:xfrm>
            <a:off x="48084" y="1580835"/>
            <a:ext cx="2997367" cy="2656359"/>
            <a:chOff x="431402" y="968171"/>
            <a:chExt cx="2628377" cy="2183394"/>
          </a:xfrm>
        </p:grpSpPr>
        <p:sp>
          <p:nvSpPr>
            <p:cNvPr id="304" name="Google Shape;304;p5"/>
            <p:cNvSpPr/>
            <p:nvPr/>
          </p:nvSpPr>
          <p:spPr>
            <a:xfrm>
              <a:off x="520399" y="968171"/>
              <a:ext cx="2539380" cy="21833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305" name="Google Shape;305;p5"/>
            <p:cNvSpPr txBox="1"/>
            <p:nvPr/>
          </p:nvSpPr>
          <p:spPr>
            <a:xfrm>
              <a:off x="431402" y="2822765"/>
              <a:ext cx="2593500" cy="3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A5002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ENGINEERING</a:t>
              </a:r>
              <a:endParaRPr sz="2400" b="1" i="0" u="none" strike="noStrike" cap="none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grpSp>
          <p:nvGrpSpPr>
            <p:cNvPr id="306" name="Google Shape;306;p5"/>
            <p:cNvGrpSpPr/>
            <p:nvPr/>
          </p:nvGrpSpPr>
          <p:grpSpPr>
            <a:xfrm>
              <a:off x="520401" y="1294542"/>
              <a:ext cx="2247668" cy="1412130"/>
              <a:chOff x="568963" y="2828272"/>
              <a:chExt cx="2205186" cy="1365221"/>
            </a:xfrm>
          </p:grpSpPr>
          <p:pic>
            <p:nvPicPr>
              <p:cNvPr id="307" name="Google Shape;307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68963" y="2828272"/>
                <a:ext cx="2205186" cy="13652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8" name="Google Shape;308;p5"/>
              <p:cNvSpPr/>
              <p:nvPr/>
            </p:nvSpPr>
            <p:spPr>
              <a:xfrm>
                <a:off x="1457050" y="3196188"/>
                <a:ext cx="795600" cy="7956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5951" y="47903"/>
                    </a:moveTo>
                    <a:lnTo>
                      <a:pt x="110168" y="46554"/>
                    </a:lnTo>
                    <a:cubicBezTo>
                      <a:pt x="109108" y="42216"/>
                      <a:pt x="107180" y="37879"/>
                      <a:pt x="105060" y="34024"/>
                    </a:cubicBezTo>
                    <a:lnTo>
                      <a:pt x="108048" y="28915"/>
                    </a:lnTo>
                    <a:cubicBezTo>
                      <a:pt x="108819" y="26987"/>
                      <a:pt x="109686" y="24771"/>
                      <a:pt x="108048" y="23132"/>
                    </a:cubicBezTo>
                    <a:lnTo>
                      <a:pt x="96867" y="12048"/>
                    </a:lnTo>
                    <a:cubicBezTo>
                      <a:pt x="96096" y="11180"/>
                      <a:pt x="95228" y="10891"/>
                      <a:pt x="94457" y="10891"/>
                    </a:cubicBezTo>
                    <a:cubicBezTo>
                      <a:pt x="93301" y="10891"/>
                      <a:pt x="92240" y="11469"/>
                      <a:pt x="91180" y="12048"/>
                    </a:cubicBezTo>
                    <a:lnTo>
                      <a:pt x="85975" y="15036"/>
                    </a:lnTo>
                    <a:cubicBezTo>
                      <a:pt x="82216" y="12819"/>
                      <a:pt x="77879" y="10891"/>
                      <a:pt x="73445" y="9831"/>
                    </a:cubicBezTo>
                    <a:lnTo>
                      <a:pt x="72096" y="4144"/>
                    </a:lnTo>
                    <a:cubicBezTo>
                      <a:pt x="71614" y="2216"/>
                      <a:pt x="70265" y="0"/>
                      <a:pt x="68048" y="0"/>
                    </a:cubicBezTo>
                    <a:lnTo>
                      <a:pt x="51951" y="0"/>
                    </a:lnTo>
                    <a:cubicBezTo>
                      <a:pt x="49831" y="0"/>
                      <a:pt x="48481" y="1927"/>
                      <a:pt x="47903" y="4144"/>
                    </a:cubicBezTo>
                    <a:lnTo>
                      <a:pt x="46554" y="9831"/>
                    </a:lnTo>
                    <a:cubicBezTo>
                      <a:pt x="42216" y="10891"/>
                      <a:pt x="37879" y="12819"/>
                      <a:pt x="34024" y="15036"/>
                    </a:cubicBezTo>
                    <a:lnTo>
                      <a:pt x="28915" y="12048"/>
                    </a:lnTo>
                    <a:cubicBezTo>
                      <a:pt x="28048" y="11469"/>
                      <a:pt x="26698" y="10891"/>
                      <a:pt x="25638" y="10891"/>
                    </a:cubicBezTo>
                    <a:cubicBezTo>
                      <a:pt x="24771" y="10891"/>
                      <a:pt x="24000" y="11180"/>
                      <a:pt x="23132" y="12048"/>
                    </a:cubicBezTo>
                    <a:lnTo>
                      <a:pt x="12048" y="23132"/>
                    </a:lnTo>
                    <a:cubicBezTo>
                      <a:pt x="10409" y="24771"/>
                      <a:pt x="11180" y="26987"/>
                      <a:pt x="12048" y="28915"/>
                    </a:cubicBezTo>
                    <a:lnTo>
                      <a:pt x="15036" y="34024"/>
                    </a:lnTo>
                    <a:cubicBezTo>
                      <a:pt x="12819" y="37879"/>
                      <a:pt x="10891" y="42216"/>
                      <a:pt x="9831" y="46554"/>
                    </a:cubicBezTo>
                    <a:lnTo>
                      <a:pt x="4144" y="47903"/>
                    </a:lnTo>
                    <a:cubicBezTo>
                      <a:pt x="2216" y="48481"/>
                      <a:pt x="0" y="49831"/>
                      <a:pt x="0" y="51951"/>
                    </a:cubicBezTo>
                    <a:lnTo>
                      <a:pt x="0" y="68048"/>
                    </a:lnTo>
                    <a:cubicBezTo>
                      <a:pt x="0" y="70265"/>
                      <a:pt x="1927" y="71325"/>
                      <a:pt x="4144" y="72096"/>
                    </a:cubicBezTo>
                    <a:lnTo>
                      <a:pt x="9831" y="73445"/>
                    </a:lnTo>
                    <a:cubicBezTo>
                      <a:pt x="10891" y="77879"/>
                      <a:pt x="12819" y="82216"/>
                      <a:pt x="15036" y="85975"/>
                    </a:cubicBezTo>
                    <a:lnTo>
                      <a:pt x="12048" y="91180"/>
                    </a:lnTo>
                    <a:cubicBezTo>
                      <a:pt x="10891" y="92819"/>
                      <a:pt x="10409" y="95228"/>
                      <a:pt x="12048" y="96867"/>
                    </a:cubicBezTo>
                    <a:lnTo>
                      <a:pt x="23132" y="108048"/>
                    </a:lnTo>
                    <a:cubicBezTo>
                      <a:pt x="24000" y="108819"/>
                      <a:pt x="24771" y="108819"/>
                      <a:pt x="25638" y="108819"/>
                    </a:cubicBezTo>
                    <a:cubicBezTo>
                      <a:pt x="26698" y="108819"/>
                      <a:pt x="27759" y="108337"/>
                      <a:pt x="28915" y="108048"/>
                    </a:cubicBezTo>
                    <a:lnTo>
                      <a:pt x="34024" y="105060"/>
                    </a:lnTo>
                    <a:cubicBezTo>
                      <a:pt x="37879" y="107180"/>
                      <a:pt x="42216" y="109108"/>
                      <a:pt x="46554" y="110168"/>
                    </a:cubicBezTo>
                    <a:lnTo>
                      <a:pt x="47903" y="115951"/>
                    </a:lnTo>
                    <a:cubicBezTo>
                      <a:pt x="48481" y="117783"/>
                      <a:pt x="49831" y="120000"/>
                      <a:pt x="51951" y="120000"/>
                    </a:cubicBezTo>
                    <a:lnTo>
                      <a:pt x="68048" y="120000"/>
                    </a:lnTo>
                    <a:cubicBezTo>
                      <a:pt x="70265" y="120000"/>
                      <a:pt x="71325" y="118072"/>
                      <a:pt x="72096" y="115951"/>
                    </a:cubicBezTo>
                    <a:lnTo>
                      <a:pt x="73445" y="110168"/>
                    </a:lnTo>
                    <a:cubicBezTo>
                      <a:pt x="77879" y="109108"/>
                      <a:pt x="82216" y="107180"/>
                      <a:pt x="85975" y="105060"/>
                    </a:cubicBezTo>
                    <a:lnTo>
                      <a:pt x="91180" y="108048"/>
                    </a:lnTo>
                    <a:cubicBezTo>
                      <a:pt x="92240" y="108626"/>
                      <a:pt x="93301" y="108819"/>
                      <a:pt x="94457" y="108819"/>
                    </a:cubicBezTo>
                    <a:cubicBezTo>
                      <a:pt x="95228" y="108819"/>
                      <a:pt x="96096" y="108626"/>
                      <a:pt x="96867" y="108048"/>
                    </a:cubicBezTo>
                    <a:lnTo>
                      <a:pt x="108048" y="96867"/>
                    </a:lnTo>
                    <a:cubicBezTo>
                      <a:pt x="109686" y="95228"/>
                      <a:pt x="109108" y="93108"/>
                      <a:pt x="108048" y="91180"/>
                    </a:cubicBezTo>
                    <a:lnTo>
                      <a:pt x="105060" y="85975"/>
                    </a:lnTo>
                    <a:cubicBezTo>
                      <a:pt x="107180" y="82216"/>
                      <a:pt x="109108" y="77879"/>
                      <a:pt x="110168" y="73445"/>
                    </a:cubicBezTo>
                    <a:lnTo>
                      <a:pt x="115951" y="72096"/>
                    </a:lnTo>
                    <a:cubicBezTo>
                      <a:pt x="117783" y="71614"/>
                      <a:pt x="120000" y="70265"/>
                      <a:pt x="120000" y="68048"/>
                    </a:cubicBezTo>
                    <a:lnTo>
                      <a:pt x="120000" y="51951"/>
                    </a:lnTo>
                    <a:cubicBezTo>
                      <a:pt x="120000" y="49831"/>
                      <a:pt x="118072" y="48481"/>
                      <a:pt x="115951" y="47903"/>
                    </a:cubicBezTo>
                    <a:close/>
                    <a:moveTo>
                      <a:pt x="114602" y="66698"/>
                    </a:moveTo>
                    <a:lnTo>
                      <a:pt x="114602" y="66698"/>
                    </a:lnTo>
                    <a:lnTo>
                      <a:pt x="108819" y="68048"/>
                    </a:lnTo>
                    <a:cubicBezTo>
                      <a:pt x="106987" y="68626"/>
                      <a:pt x="105349" y="69975"/>
                      <a:pt x="105060" y="71903"/>
                    </a:cubicBezTo>
                    <a:cubicBezTo>
                      <a:pt x="103903" y="75662"/>
                      <a:pt x="102361" y="79518"/>
                      <a:pt x="100433" y="82987"/>
                    </a:cubicBezTo>
                    <a:cubicBezTo>
                      <a:pt x="99373" y="84626"/>
                      <a:pt x="99373" y="86843"/>
                      <a:pt x="100433" y="88481"/>
                    </a:cubicBezTo>
                    <a:lnTo>
                      <a:pt x="103421" y="93301"/>
                    </a:lnTo>
                    <a:lnTo>
                      <a:pt x="93879" y="102843"/>
                    </a:lnTo>
                    <a:lnTo>
                      <a:pt x="93879" y="102843"/>
                    </a:lnTo>
                    <a:lnTo>
                      <a:pt x="88963" y="99855"/>
                    </a:lnTo>
                    <a:cubicBezTo>
                      <a:pt x="88192" y="99373"/>
                      <a:pt x="87132" y="99084"/>
                      <a:pt x="86265" y="99084"/>
                    </a:cubicBezTo>
                    <a:cubicBezTo>
                      <a:pt x="85493" y="99084"/>
                      <a:pt x="84337" y="99373"/>
                      <a:pt x="83566" y="99855"/>
                    </a:cubicBezTo>
                    <a:cubicBezTo>
                      <a:pt x="80000" y="101783"/>
                      <a:pt x="76240" y="103421"/>
                      <a:pt x="72385" y="104481"/>
                    </a:cubicBezTo>
                    <a:cubicBezTo>
                      <a:pt x="70457" y="105060"/>
                      <a:pt x="69108" y="106409"/>
                      <a:pt x="68626" y="108337"/>
                    </a:cubicBezTo>
                    <a:lnTo>
                      <a:pt x="67180" y="114024"/>
                    </a:lnTo>
                    <a:lnTo>
                      <a:pt x="67180" y="114024"/>
                    </a:lnTo>
                    <a:lnTo>
                      <a:pt x="53879" y="114024"/>
                    </a:lnTo>
                    <a:lnTo>
                      <a:pt x="52530" y="108337"/>
                    </a:lnTo>
                    <a:cubicBezTo>
                      <a:pt x="51951" y="106409"/>
                      <a:pt x="50602" y="104771"/>
                      <a:pt x="48771" y="104481"/>
                    </a:cubicBezTo>
                    <a:cubicBezTo>
                      <a:pt x="44915" y="103421"/>
                      <a:pt x="41156" y="101783"/>
                      <a:pt x="37590" y="99855"/>
                    </a:cubicBezTo>
                    <a:cubicBezTo>
                      <a:pt x="36722" y="99373"/>
                      <a:pt x="35662" y="99084"/>
                      <a:pt x="34891" y="99084"/>
                    </a:cubicBezTo>
                    <a:cubicBezTo>
                      <a:pt x="33734" y="99084"/>
                      <a:pt x="32963" y="99373"/>
                      <a:pt x="32096" y="99855"/>
                    </a:cubicBezTo>
                    <a:lnTo>
                      <a:pt x="27277" y="102843"/>
                    </a:lnTo>
                    <a:lnTo>
                      <a:pt x="27277" y="102843"/>
                    </a:lnTo>
                    <a:lnTo>
                      <a:pt x="17734" y="93301"/>
                    </a:lnTo>
                    <a:lnTo>
                      <a:pt x="20722" y="88481"/>
                    </a:lnTo>
                    <a:cubicBezTo>
                      <a:pt x="21783" y="86843"/>
                      <a:pt x="21783" y="84626"/>
                      <a:pt x="20722" y="82987"/>
                    </a:cubicBezTo>
                    <a:cubicBezTo>
                      <a:pt x="18506" y="79518"/>
                      <a:pt x="17156" y="75662"/>
                      <a:pt x="16096" y="71903"/>
                    </a:cubicBezTo>
                    <a:cubicBezTo>
                      <a:pt x="15518" y="69975"/>
                      <a:pt x="14168" y="68626"/>
                      <a:pt x="12240" y="68048"/>
                    </a:cubicBezTo>
                    <a:lnTo>
                      <a:pt x="6843" y="66698"/>
                    </a:lnTo>
                    <a:lnTo>
                      <a:pt x="6843" y="66698"/>
                    </a:lnTo>
                    <a:lnTo>
                      <a:pt x="6843" y="53397"/>
                    </a:lnTo>
                    <a:lnTo>
                      <a:pt x="12530" y="51951"/>
                    </a:lnTo>
                    <a:cubicBezTo>
                      <a:pt x="14457" y="51469"/>
                      <a:pt x="16096" y="50120"/>
                      <a:pt x="16385" y="48192"/>
                    </a:cubicBezTo>
                    <a:cubicBezTo>
                      <a:pt x="17445" y="44337"/>
                      <a:pt x="19084" y="40578"/>
                      <a:pt x="21012" y="37012"/>
                    </a:cubicBezTo>
                    <a:cubicBezTo>
                      <a:pt x="22072" y="35373"/>
                      <a:pt x="22072" y="33253"/>
                      <a:pt x="21012" y="31614"/>
                    </a:cubicBezTo>
                    <a:lnTo>
                      <a:pt x="18024" y="26698"/>
                    </a:lnTo>
                    <a:lnTo>
                      <a:pt x="18024" y="26698"/>
                    </a:lnTo>
                    <a:lnTo>
                      <a:pt x="27469" y="17156"/>
                    </a:lnTo>
                    <a:lnTo>
                      <a:pt x="32385" y="20144"/>
                    </a:lnTo>
                    <a:cubicBezTo>
                      <a:pt x="33253" y="20722"/>
                      <a:pt x="34313" y="21012"/>
                      <a:pt x="35084" y="21012"/>
                    </a:cubicBezTo>
                    <a:cubicBezTo>
                      <a:pt x="35951" y="21012"/>
                      <a:pt x="37012" y="20722"/>
                      <a:pt x="37879" y="20144"/>
                    </a:cubicBezTo>
                    <a:cubicBezTo>
                      <a:pt x="41349" y="18313"/>
                      <a:pt x="45204" y="16674"/>
                      <a:pt x="48963" y="15518"/>
                    </a:cubicBezTo>
                    <a:cubicBezTo>
                      <a:pt x="50891" y="15036"/>
                      <a:pt x="52240" y="13686"/>
                      <a:pt x="52819" y="11759"/>
                    </a:cubicBezTo>
                    <a:lnTo>
                      <a:pt x="54168" y="6072"/>
                    </a:lnTo>
                    <a:lnTo>
                      <a:pt x="67469" y="6072"/>
                    </a:lnTo>
                    <a:lnTo>
                      <a:pt x="67469" y="6072"/>
                    </a:lnTo>
                    <a:lnTo>
                      <a:pt x="68819" y="11759"/>
                    </a:lnTo>
                    <a:cubicBezTo>
                      <a:pt x="69397" y="13686"/>
                      <a:pt x="70746" y="15228"/>
                      <a:pt x="72674" y="15518"/>
                    </a:cubicBezTo>
                    <a:cubicBezTo>
                      <a:pt x="76433" y="16674"/>
                      <a:pt x="80289" y="18313"/>
                      <a:pt x="83855" y="20144"/>
                    </a:cubicBezTo>
                    <a:cubicBezTo>
                      <a:pt x="84626" y="20722"/>
                      <a:pt x="85686" y="21012"/>
                      <a:pt x="86554" y="21012"/>
                    </a:cubicBezTo>
                    <a:cubicBezTo>
                      <a:pt x="87614" y="21012"/>
                      <a:pt x="88481" y="20722"/>
                      <a:pt x="89253" y="20144"/>
                    </a:cubicBezTo>
                    <a:lnTo>
                      <a:pt x="94168" y="17156"/>
                    </a:lnTo>
                    <a:lnTo>
                      <a:pt x="103710" y="26698"/>
                    </a:lnTo>
                    <a:lnTo>
                      <a:pt x="103710" y="26698"/>
                    </a:lnTo>
                    <a:lnTo>
                      <a:pt x="100722" y="31614"/>
                    </a:lnTo>
                    <a:cubicBezTo>
                      <a:pt x="99566" y="33253"/>
                      <a:pt x="99566" y="35373"/>
                      <a:pt x="100722" y="37012"/>
                    </a:cubicBezTo>
                    <a:cubicBezTo>
                      <a:pt x="102554" y="40578"/>
                      <a:pt x="104192" y="44337"/>
                      <a:pt x="105349" y="48192"/>
                    </a:cubicBezTo>
                    <a:cubicBezTo>
                      <a:pt x="105831" y="50120"/>
                      <a:pt x="107180" y="51469"/>
                      <a:pt x="109108" y="51951"/>
                    </a:cubicBezTo>
                    <a:lnTo>
                      <a:pt x="114795" y="53397"/>
                    </a:lnTo>
                    <a:lnTo>
                      <a:pt x="114795" y="66698"/>
                    </a:lnTo>
                    <a:lnTo>
                      <a:pt x="114602" y="66698"/>
                    </a:lnTo>
                    <a:close/>
                    <a:moveTo>
                      <a:pt x="60144" y="32674"/>
                    </a:moveTo>
                    <a:cubicBezTo>
                      <a:pt x="45204" y="32674"/>
                      <a:pt x="32963" y="44915"/>
                      <a:pt x="32963" y="59855"/>
                    </a:cubicBezTo>
                    <a:cubicBezTo>
                      <a:pt x="32963" y="74891"/>
                      <a:pt x="45204" y="87132"/>
                      <a:pt x="60144" y="87132"/>
                    </a:cubicBezTo>
                    <a:cubicBezTo>
                      <a:pt x="75084" y="87132"/>
                      <a:pt x="87325" y="74891"/>
                      <a:pt x="87325" y="59855"/>
                    </a:cubicBezTo>
                    <a:cubicBezTo>
                      <a:pt x="87325" y="44915"/>
                      <a:pt x="75084" y="32674"/>
                      <a:pt x="60144" y="32674"/>
                    </a:cubicBezTo>
                    <a:close/>
                    <a:moveTo>
                      <a:pt x="60144" y="81638"/>
                    </a:moveTo>
                    <a:cubicBezTo>
                      <a:pt x="48192" y="81638"/>
                      <a:pt x="38361" y="71903"/>
                      <a:pt x="38361" y="59855"/>
                    </a:cubicBezTo>
                    <a:cubicBezTo>
                      <a:pt x="38361" y="47903"/>
                      <a:pt x="48192" y="38168"/>
                      <a:pt x="60144" y="38168"/>
                    </a:cubicBezTo>
                    <a:cubicBezTo>
                      <a:pt x="72096" y="38168"/>
                      <a:pt x="81927" y="47903"/>
                      <a:pt x="81927" y="59855"/>
                    </a:cubicBezTo>
                    <a:cubicBezTo>
                      <a:pt x="81927" y="71903"/>
                      <a:pt x="72096" y="81638"/>
                      <a:pt x="60144" y="816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10" name="Google Shape;310;p5"/>
          <p:cNvSpPr txBox="1"/>
          <p:nvPr/>
        </p:nvSpPr>
        <p:spPr>
          <a:xfrm>
            <a:off x="11036210" y="65903"/>
            <a:ext cx="1113973" cy="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noAutofit/>
          </a:bodyPr>
          <a:lstStyle/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</a:t>
            </a:r>
            <a:endParaRPr/>
          </a:p>
          <a:p>
            <a:pPr marL="386070" marR="6773" lvl="0" indent="-3699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067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3795" y="-12465"/>
            <a:ext cx="653642" cy="6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"/>
          <p:cNvSpPr/>
          <p:nvPr/>
        </p:nvSpPr>
        <p:spPr>
          <a:xfrm>
            <a:off x="161504" y="3742818"/>
            <a:ext cx="2563212" cy="79228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"/>
          <p:cNvSpPr txBox="1"/>
          <p:nvPr/>
        </p:nvSpPr>
        <p:spPr>
          <a:xfrm>
            <a:off x="2927929" y="825691"/>
            <a:ext cx="3279007" cy="415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9475" rIns="0" bIns="0" anchor="t" anchorCtr="0">
            <a:spAutoFit/>
          </a:bodyPr>
          <a:lstStyle/>
          <a:p>
            <a:pPr marL="171022" marR="0" lvl="0" indent="-15493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Aerospace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Applied</a:t>
            </a: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 Mechanics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Biotechnology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Chemical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Civil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Computer Science and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Electrical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Engineering Design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Mechanical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33" marR="766214" lvl="0" indent="-101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 Metallurgical and Materials 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022" marR="0" lvl="0" indent="-154936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Ocean Engineering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"/>
          <p:cNvSpPr txBox="1"/>
          <p:nvPr/>
        </p:nvSpPr>
        <p:spPr>
          <a:xfrm>
            <a:off x="8801344" y="713221"/>
            <a:ext cx="3279007" cy="10558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61700" rIns="0" bIns="0" anchor="t" anchorCtr="0">
            <a:spAutoFit/>
          </a:bodyPr>
          <a:lstStyle/>
          <a:p>
            <a:pPr marL="1066773" marR="0" lvl="0" indent="-1549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Mathematics</a:t>
            </a:r>
            <a:endParaRPr sz="1600" b="0" i="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1066773" marR="0" lvl="0" indent="-1549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Physics</a:t>
            </a:r>
            <a:endParaRPr sz="1600" b="0" i="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1066773" marR="0" lvl="0" indent="-1549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58585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Chemistry</a:t>
            </a:r>
            <a:endParaRPr sz="1600" b="0" i="0" u="none" strike="noStrike" cap="none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sp>
        <p:nvSpPr>
          <p:cNvPr id="315" name="Google Shape;315;p5"/>
          <p:cNvSpPr txBox="1"/>
          <p:nvPr/>
        </p:nvSpPr>
        <p:spPr>
          <a:xfrm>
            <a:off x="8654441" y="3359200"/>
            <a:ext cx="3170309" cy="1145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67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1066773" marR="0" lvl="0" indent="-1549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58585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Humanities &amp; Social Sciences</a:t>
            </a:r>
            <a:endParaRPr sz="1600" b="0" i="0" u="none" strike="noStrike" cap="none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  <a:p>
            <a:pPr marL="1066773" marR="0" lvl="0" indent="-1549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58585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Management Studies</a:t>
            </a:r>
            <a:endParaRPr sz="1600" b="0" i="0" u="none" strike="noStrike" cap="none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grpSp>
        <p:nvGrpSpPr>
          <p:cNvPr id="316" name="Google Shape;316;p5"/>
          <p:cNvGrpSpPr/>
          <p:nvPr/>
        </p:nvGrpSpPr>
        <p:grpSpPr>
          <a:xfrm>
            <a:off x="6373718" y="842860"/>
            <a:ext cx="3000732" cy="3803276"/>
            <a:chOff x="3234750" y="1289300"/>
            <a:chExt cx="2628338" cy="3137700"/>
          </a:xfrm>
        </p:grpSpPr>
        <p:sp>
          <p:nvSpPr>
            <p:cNvPr id="317" name="Google Shape;317;p5"/>
            <p:cNvSpPr/>
            <p:nvPr/>
          </p:nvSpPr>
          <p:spPr>
            <a:xfrm>
              <a:off x="3269588" y="1289300"/>
              <a:ext cx="2593500" cy="313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sp>
          <p:nvSpPr>
            <p:cNvPr id="318" name="Google Shape;318;p5"/>
            <p:cNvSpPr txBox="1"/>
            <p:nvPr/>
          </p:nvSpPr>
          <p:spPr>
            <a:xfrm>
              <a:off x="3234750" y="3020918"/>
              <a:ext cx="2593500" cy="3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A5002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  <a:sym typeface="Arial"/>
                </a:rPr>
                <a:t>SCIENCE</a:t>
              </a:r>
              <a:endParaRPr sz="2400" b="1" i="0" u="none" strike="noStrike" cap="none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  <p:pic>
          <p:nvPicPr>
            <p:cNvPr id="319" name="Google Shape;319;p5" descr="the-device-1822457_1280.jpg"/>
            <p:cNvPicPr preferRelativeResize="0"/>
            <p:nvPr/>
          </p:nvPicPr>
          <p:blipFill rotWithShape="1">
            <a:blip r:embed="rId6">
              <a:alphaModFix/>
            </a:blip>
            <a:srcRect r="11894"/>
            <a:stretch/>
          </p:blipFill>
          <p:spPr>
            <a:xfrm>
              <a:off x="3269700" y="1319884"/>
              <a:ext cx="2558550" cy="1550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5"/>
            <p:cNvSpPr/>
            <p:nvPr/>
          </p:nvSpPr>
          <p:spPr>
            <a:xfrm>
              <a:off x="4188542" y="1695432"/>
              <a:ext cx="753328" cy="7533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51" y="0"/>
                  </a:moveTo>
                  <a:cubicBezTo>
                    <a:pt x="26688" y="0"/>
                    <a:pt x="0" y="26666"/>
                    <a:pt x="0" y="60000"/>
                  </a:cubicBezTo>
                  <a:cubicBezTo>
                    <a:pt x="0" y="93236"/>
                    <a:pt x="26688" y="120000"/>
                    <a:pt x="59951" y="120000"/>
                  </a:cubicBezTo>
                  <a:cubicBezTo>
                    <a:pt x="93311" y="120000"/>
                    <a:pt x="120000" y="93236"/>
                    <a:pt x="120000" y="60000"/>
                  </a:cubicBezTo>
                  <a:cubicBezTo>
                    <a:pt x="120000" y="26666"/>
                    <a:pt x="93311" y="0"/>
                    <a:pt x="59951" y="0"/>
                  </a:cubicBezTo>
                  <a:close/>
                  <a:moveTo>
                    <a:pt x="59951" y="5410"/>
                  </a:moveTo>
                  <a:cubicBezTo>
                    <a:pt x="74165" y="5410"/>
                    <a:pt x="87026" y="10917"/>
                    <a:pt x="96599" y="19613"/>
                  </a:cubicBezTo>
                  <a:lnTo>
                    <a:pt x="83158" y="33236"/>
                  </a:lnTo>
                  <a:cubicBezTo>
                    <a:pt x="76873" y="27826"/>
                    <a:pt x="69041" y="24830"/>
                    <a:pt x="59951" y="24830"/>
                  </a:cubicBezTo>
                  <a:cubicBezTo>
                    <a:pt x="51248" y="24830"/>
                    <a:pt x="43029" y="28019"/>
                    <a:pt x="36841" y="33236"/>
                  </a:cubicBezTo>
                  <a:lnTo>
                    <a:pt x="23400" y="19613"/>
                  </a:lnTo>
                  <a:cubicBezTo>
                    <a:pt x="32973" y="10917"/>
                    <a:pt x="45834" y="5410"/>
                    <a:pt x="59951" y="5410"/>
                  </a:cubicBezTo>
                  <a:close/>
                  <a:moveTo>
                    <a:pt x="90024" y="60000"/>
                  </a:moveTo>
                  <a:cubicBezTo>
                    <a:pt x="90024" y="76618"/>
                    <a:pt x="76680" y="89951"/>
                    <a:pt x="59951" y="89951"/>
                  </a:cubicBezTo>
                  <a:cubicBezTo>
                    <a:pt x="43319" y="89951"/>
                    <a:pt x="29975" y="76618"/>
                    <a:pt x="29975" y="60000"/>
                  </a:cubicBezTo>
                  <a:cubicBezTo>
                    <a:pt x="29975" y="43381"/>
                    <a:pt x="43319" y="29951"/>
                    <a:pt x="59951" y="29951"/>
                  </a:cubicBezTo>
                  <a:cubicBezTo>
                    <a:pt x="76680" y="29951"/>
                    <a:pt x="90024" y="43381"/>
                    <a:pt x="90024" y="60000"/>
                  </a:cubicBezTo>
                  <a:close/>
                  <a:moveTo>
                    <a:pt x="5414" y="60000"/>
                  </a:moveTo>
                  <a:cubicBezTo>
                    <a:pt x="5414" y="45797"/>
                    <a:pt x="10829" y="32946"/>
                    <a:pt x="19629" y="23381"/>
                  </a:cubicBezTo>
                  <a:lnTo>
                    <a:pt x="32973" y="37101"/>
                  </a:lnTo>
                  <a:cubicBezTo>
                    <a:pt x="27751" y="43381"/>
                    <a:pt x="24560" y="51207"/>
                    <a:pt x="24560" y="60193"/>
                  </a:cubicBezTo>
                  <a:cubicBezTo>
                    <a:pt x="24560" y="68985"/>
                    <a:pt x="27751" y="77101"/>
                    <a:pt x="32973" y="83381"/>
                  </a:cubicBezTo>
                  <a:lnTo>
                    <a:pt x="19629" y="96811"/>
                  </a:lnTo>
                  <a:cubicBezTo>
                    <a:pt x="10829" y="86956"/>
                    <a:pt x="5414" y="74106"/>
                    <a:pt x="5414" y="60000"/>
                  </a:cubicBezTo>
                  <a:close/>
                  <a:moveTo>
                    <a:pt x="59951" y="114492"/>
                  </a:moveTo>
                  <a:cubicBezTo>
                    <a:pt x="45834" y="114492"/>
                    <a:pt x="32973" y="109082"/>
                    <a:pt x="23400" y="100289"/>
                  </a:cubicBezTo>
                  <a:lnTo>
                    <a:pt x="36841" y="86666"/>
                  </a:lnTo>
                  <a:cubicBezTo>
                    <a:pt x="43029" y="91884"/>
                    <a:pt x="50958" y="95169"/>
                    <a:pt x="59951" y="95169"/>
                  </a:cubicBezTo>
                  <a:cubicBezTo>
                    <a:pt x="68751" y="95169"/>
                    <a:pt x="76873" y="91884"/>
                    <a:pt x="83158" y="86666"/>
                  </a:cubicBezTo>
                  <a:lnTo>
                    <a:pt x="96599" y="100289"/>
                  </a:lnTo>
                  <a:cubicBezTo>
                    <a:pt x="87026" y="109082"/>
                    <a:pt x="74165" y="114492"/>
                    <a:pt x="59951" y="114492"/>
                  </a:cubicBezTo>
                  <a:close/>
                  <a:moveTo>
                    <a:pt x="100370" y="96521"/>
                  </a:moveTo>
                  <a:lnTo>
                    <a:pt x="87026" y="83188"/>
                  </a:lnTo>
                  <a:cubicBezTo>
                    <a:pt x="92151" y="76908"/>
                    <a:pt x="95439" y="68985"/>
                    <a:pt x="95439" y="60000"/>
                  </a:cubicBezTo>
                  <a:cubicBezTo>
                    <a:pt x="95439" y="51207"/>
                    <a:pt x="92151" y="43091"/>
                    <a:pt x="87026" y="36811"/>
                  </a:cubicBezTo>
                  <a:lnTo>
                    <a:pt x="100370" y="23188"/>
                  </a:lnTo>
                  <a:cubicBezTo>
                    <a:pt x="109073" y="32657"/>
                    <a:pt x="114585" y="45507"/>
                    <a:pt x="114585" y="59710"/>
                  </a:cubicBezTo>
                  <a:cubicBezTo>
                    <a:pt x="114585" y="74106"/>
                    <a:pt x="109073" y="86956"/>
                    <a:pt x="100370" y="965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endParaRPr>
            </a:p>
          </p:txBody>
        </p:sp>
      </p:grpSp>
      <p:grpSp>
        <p:nvGrpSpPr>
          <p:cNvPr id="321" name="Google Shape;321;p5"/>
          <p:cNvGrpSpPr/>
          <p:nvPr/>
        </p:nvGrpSpPr>
        <p:grpSpPr>
          <a:xfrm>
            <a:off x="6447005" y="3528380"/>
            <a:ext cx="2887671" cy="1829680"/>
            <a:chOff x="550164" y="3545586"/>
            <a:chExt cx="2593467" cy="1597912"/>
          </a:xfrm>
        </p:grpSpPr>
        <p:sp>
          <p:nvSpPr>
            <p:cNvPr id="322" name="Google Shape;322;p5"/>
            <p:cNvSpPr/>
            <p:nvPr/>
          </p:nvSpPr>
          <p:spPr>
            <a:xfrm>
              <a:off x="550164" y="3545586"/>
              <a:ext cx="2593467" cy="159791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396597" y="3981704"/>
              <a:ext cx="901065" cy="753110"/>
            </a:xfrm>
            <a:custGeom>
              <a:avLst/>
              <a:gdLst/>
              <a:ahLst/>
              <a:cxnLst/>
              <a:rect l="l" t="t" r="r" b="b"/>
              <a:pathLst>
                <a:path w="901064" h="753110" extrusionOk="0">
                  <a:moveTo>
                    <a:pt x="486638" y="0"/>
                  </a:moveTo>
                  <a:lnTo>
                    <a:pt x="472334" y="0"/>
                  </a:lnTo>
                  <a:lnTo>
                    <a:pt x="445839" y="1270"/>
                  </a:lnTo>
                  <a:lnTo>
                    <a:pt x="421630" y="7620"/>
                  </a:lnTo>
                  <a:lnTo>
                    <a:pt x="401468" y="13970"/>
                  </a:lnTo>
                  <a:lnTo>
                    <a:pt x="387117" y="22860"/>
                  </a:lnTo>
                  <a:lnTo>
                    <a:pt x="358842" y="36830"/>
                  </a:lnTo>
                  <a:lnTo>
                    <a:pt x="334746" y="55880"/>
                  </a:lnTo>
                  <a:lnTo>
                    <a:pt x="313340" y="83820"/>
                  </a:lnTo>
                  <a:lnTo>
                    <a:pt x="293137" y="125730"/>
                  </a:lnTo>
                  <a:lnTo>
                    <a:pt x="284593" y="166370"/>
                  </a:lnTo>
                  <a:lnTo>
                    <a:pt x="288502" y="207010"/>
                  </a:lnTo>
                  <a:lnTo>
                    <a:pt x="298888" y="243840"/>
                  </a:lnTo>
                  <a:lnTo>
                    <a:pt x="309774" y="271780"/>
                  </a:lnTo>
                  <a:lnTo>
                    <a:pt x="303668" y="314960"/>
                  </a:lnTo>
                  <a:lnTo>
                    <a:pt x="306456" y="344170"/>
                  </a:lnTo>
                  <a:lnTo>
                    <a:pt x="312364" y="359410"/>
                  </a:lnTo>
                  <a:lnTo>
                    <a:pt x="315616" y="364490"/>
                  </a:lnTo>
                  <a:lnTo>
                    <a:pt x="327070" y="378460"/>
                  </a:lnTo>
                  <a:lnTo>
                    <a:pt x="340381" y="400050"/>
                  </a:lnTo>
                  <a:lnTo>
                    <a:pt x="351407" y="430530"/>
                  </a:lnTo>
                  <a:lnTo>
                    <a:pt x="356002" y="473710"/>
                  </a:lnTo>
                  <a:lnTo>
                    <a:pt x="344612" y="520700"/>
                  </a:lnTo>
                  <a:lnTo>
                    <a:pt x="319553" y="551180"/>
                  </a:lnTo>
                  <a:lnTo>
                    <a:pt x="294495" y="565150"/>
                  </a:lnTo>
                  <a:lnTo>
                    <a:pt x="283104" y="570230"/>
                  </a:lnTo>
                  <a:lnTo>
                    <a:pt x="250175" y="582930"/>
                  </a:lnTo>
                  <a:lnTo>
                    <a:pt x="212423" y="601980"/>
                  </a:lnTo>
                  <a:lnTo>
                    <a:pt x="176824" y="631190"/>
                  </a:lnTo>
                  <a:lnTo>
                    <a:pt x="150350" y="674370"/>
                  </a:lnTo>
                  <a:lnTo>
                    <a:pt x="139975" y="732790"/>
                  </a:lnTo>
                  <a:lnTo>
                    <a:pt x="140303" y="745490"/>
                  </a:lnTo>
                  <a:lnTo>
                    <a:pt x="142595" y="750570"/>
                  </a:lnTo>
                  <a:lnTo>
                    <a:pt x="148816" y="753110"/>
                  </a:lnTo>
                  <a:lnTo>
                    <a:pt x="731668" y="753110"/>
                  </a:lnTo>
                  <a:lnTo>
                    <a:pt x="743342" y="750570"/>
                  </a:lnTo>
                  <a:lnTo>
                    <a:pt x="749337" y="742950"/>
                  </a:lnTo>
                  <a:lnTo>
                    <a:pt x="751546" y="736600"/>
                  </a:lnTo>
                  <a:lnTo>
                    <a:pt x="751861" y="732790"/>
                  </a:lnTo>
                  <a:lnTo>
                    <a:pt x="748552" y="712470"/>
                  </a:lnTo>
                  <a:lnTo>
                    <a:pt x="184806" y="712470"/>
                  </a:lnTo>
                  <a:lnTo>
                    <a:pt x="184806" y="707390"/>
                  </a:lnTo>
                  <a:lnTo>
                    <a:pt x="186725" y="707390"/>
                  </a:lnTo>
                  <a:lnTo>
                    <a:pt x="199195" y="674370"/>
                  </a:lnTo>
                  <a:lnTo>
                    <a:pt x="224954" y="646430"/>
                  </a:lnTo>
                  <a:lnTo>
                    <a:pt x="258833" y="627380"/>
                  </a:lnTo>
                  <a:lnTo>
                    <a:pt x="297582" y="610870"/>
                  </a:lnTo>
                  <a:lnTo>
                    <a:pt x="298979" y="610870"/>
                  </a:lnTo>
                  <a:lnTo>
                    <a:pt x="330551" y="598170"/>
                  </a:lnTo>
                  <a:lnTo>
                    <a:pt x="364099" y="571500"/>
                  </a:lnTo>
                  <a:lnTo>
                    <a:pt x="390741" y="530860"/>
                  </a:lnTo>
                  <a:lnTo>
                    <a:pt x="401595" y="474980"/>
                  </a:lnTo>
                  <a:lnTo>
                    <a:pt x="396811" y="426720"/>
                  </a:lnTo>
                  <a:lnTo>
                    <a:pt x="385038" y="391160"/>
                  </a:lnTo>
                  <a:lnTo>
                    <a:pt x="370145" y="364490"/>
                  </a:lnTo>
                  <a:lnTo>
                    <a:pt x="356002" y="347980"/>
                  </a:lnTo>
                  <a:lnTo>
                    <a:pt x="352446" y="342900"/>
                  </a:lnTo>
                  <a:lnTo>
                    <a:pt x="350287" y="339090"/>
                  </a:lnTo>
                  <a:lnTo>
                    <a:pt x="348285" y="335280"/>
                  </a:lnTo>
                  <a:lnTo>
                    <a:pt x="346747" y="323850"/>
                  </a:lnTo>
                  <a:lnTo>
                    <a:pt x="347519" y="307340"/>
                  </a:lnTo>
                  <a:lnTo>
                    <a:pt x="352446" y="281940"/>
                  </a:lnTo>
                  <a:lnTo>
                    <a:pt x="353609" y="270510"/>
                  </a:lnTo>
                  <a:lnTo>
                    <a:pt x="352700" y="261620"/>
                  </a:lnTo>
                  <a:lnTo>
                    <a:pt x="351125" y="256540"/>
                  </a:lnTo>
                  <a:lnTo>
                    <a:pt x="350287" y="255270"/>
                  </a:lnTo>
                  <a:lnTo>
                    <a:pt x="341169" y="232410"/>
                  </a:lnTo>
                  <a:lnTo>
                    <a:pt x="332206" y="204470"/>
                  </a:lnTo>
                  <a:lnTo>
                    <a:pt x="328124" y="172720"/>
                  </a:lnTo>
                  <a:lnTo>
                    <a:pt x="333650" y="142240"/>
                  </a:lnTo>
                  <a:lnTo>
                    <a:pt x="349124" y="109220"/>
                  </a:lnTo>
                  <a:lnTo>
                    <a:pt x="365337" y="87630"/>
                  </a:lnTo>
                  <a:lnTo>
                    <a:pt x="384121" y="73660"/>
                  </a:lnTo>
                  <a:lnTo>
                    <a:pt x="407310" y="62230"/>
                  </a:lnTo>
                  <a:lnTo>
                    <a:pt x="409469" y="62230"/>
                  </a:lnTo>
                  <a:lnTo>
                    <a:pt x="411628" y="59690"/>
                  </a:lnTo>
                  <a:lnTo>
                    <a:pt x="454836" y="43180"/>
                  </a:lnTo>
                  <a:lnTo>
                    <a:pt x="476652" y="41910"/>
                  </a:lnTo>
                  <a:lnTo>
                    <a:pt x="558273" y="41910"/>
                  </a:lnTo>
                  <a:lnTo>
                    <a:pt x="546482" y="27940"/>
                  </a:lnTo>
                  <a:lnTo>
                    <a:pt x="529357" y="13970"/>
                  </a:lnTo>
                  <a:lnTo>
                    <a:pt x="515483" y="7620"/>
                  </a:lnTo>
                  <a:lnTo>
                    <a:pt x="501132" y="2540"/>
                  </a:lnTo>
                  <a:lnTo>
                    <a:pt x="486638" y="0"/>
                  </a:lnTo>
                  <a:close/>
                </a:path>
                <a:path w="901064" h="753110" extrusionOk="0">
                  <a:moveTo>
                    <a:pt x="558273" y="41910"/>
                  </a:moveTo>
                  <a:lnTo>
                    <a:pt x="487334" y="41910"/>
                  </a:lnTo>
                  <a:lnTo>
                    <a:pt x="497528" y="43180"/>
                  </a:lnTo>
                  <a:lnTo>
                    <a:pt x="507031" y="45720"/>
                  </a:lnTo>
                  <a:lnTo>
                    <a:pt x="544538" y="86360"/>
                  </a:lnTo>
                  <a:lnTo>
                    <a:pt x="571636" y="165100"/>
                  </a:lnTo>
                  <a:lnTo>
                    <a:pt x="573236" y="203200"/>
                  </a:lnTo>
                  <a:lnTo>
                    <a:pt x="566834" y="231140"/>
                  </a:lnTo>
                  <a:lnTo>
                    <a:pt x="558313" y="246380"/>
                  </a:lnTo>
                  <a:lnTo>
                    <a:pt x="554051" y="255270"/>
                  </a:lnTo>
                  <a:lnTo>
                    <a:pt x="551265" y="262890"/>
                  </a:lnTo>
                  <a:lnTo>
                    <a:pt x="550384" y="271780"/>
                  </a:lnTo>
                  <a:lnTo>
                    <a:pt x="551836" y="280670"/>
                  </a:lnTo>
                  <a:lnTo>
                    <a:pt x="555817" y="303530"/>
                  </a:lnTo>
                  <a:lnTo>
                    <a:pt x="556154" y="318770"/>
                  </a:lnTo>
                  <a:lnTo>
                    <a:pt x="554872" y="328930"/>
                  </a:lnTo>
                  <a:lnTo>
                    <a:pt x="553995" y="332740"/>
                  </a:lnTo>
                  <a:lnTo>
                    <a:pt x="548153" y="339090"/>
                  </a:lnTo>
                  <a:lnTo>
                    <a:pt x="545994" y="342900"/>
                  </a:lnTo>
                  <a:lnTo>
                    <a:pt x="531991" y="360680"/>
                  </a:lnTo>
                  <a:lnTo>
                    <a:pt x="517403" y="387350"/>
                  </a:lnTo>
                  <a:lnTo>
                    <a:pt x="505936" y="422910"/>
                  </a:lnTo>
                  <a:lnTo>
                    <a:pt x="501290" y="471170"/>
                  </a:lnTo>
                  <a:lnTo>
                    <a:pt x="512026" y="527050"/>
                  </a:lnTo>
                  <a:lnTo>
                    <a:pt x="538406" y="567690"/>
                  </a:lnTo>
                  <a:lnTo>
                    <a:pt x="571692" y="594360"/>
                  </a:lnTo>
                  <a:lnTo>
                    <a:pt x="603144" y="607060"/>
                  </a:lnTo>
                  <a:lnTo>
                    <a:pt x="605303" y="607060"/>
                  </a:lnTo>
                  <a:lnTo>
                    <a:pt x="642699" y="622300"/>
                  </a:lnTo>
                  <a:lnTo>
                    <a:pt x="676439" y="642620"/>
                  </a:lnTo>
                  <a:lnTo>
                    <a:pt x="702583" y="669290"/>
                  </a:lnTo>
                  <a:lnTo>
                    <a:pt x="717190" y="707390"/>
                  </a:lnTo>
                  <a:lnTo>
                    <a:pt x="186725" y="707390"/>
                  </a:lnTo>
                  <a:lnTo>
                    <a:pt x="184806" y="712470"/>
                  </a:lnTo>
                  <a:lnTo>
                    <a:pt x="748552" y="712470"/>
                  </a:lnTo>
                  <a:lnTo>
                    <a:pt x="742346" y="674370"/>
                  </a:lnTo>
                  <a:lnTo>
                    <a:pt x="716129" y="631190"/>
                  </a:lnTo>
                  <a:lnTo>
                    <a:pt x="680584" y="601980"/>
                  </a:lnTo>
                  <a:lnTo>
                    <a:pt x="643088" y="582930"/>
                  </a:lnTo>
                  <a:lnTo>
                    <a:pt x="568874" y="557530"/>
                  </a:lnTo>
                  <a:lnTo>
                    <a:pt x="547233" y="543560"/>
                  </a:lnTo>
                  <a:lnTo>
                    <a:pt x="539259" y="518160"/>
                  </a:lnTo>
                  <a:lnTo>
                    <a:pt x="538120" y="473710"/>
                  </a:lnTo>
                  <a:lnTo>
                    <a:pt x="543020" y="429260"/>
                  </a:lnTo>
                  <a:lnTo>
                    <a:pt x="554551" y="398780"/>
                  </a:lnTo>
                  <a:lnTo>
                    <a:pt x="567963" y="378460"/>
                  </a:lnTo>
                  <a:lnTo>
                    <a:pt x="578506" y="364490"/>
                  </a:lnTo>
                  <a:lnTo>
                    <a:pt x="592490" y="350520"/>
                  </a:lnTo>
                  <a:lnTo>
                    <a:pt x="597985" y="336550"/>
                  </a:lnTo>
                  <a:lnTo>
                    <a:pt x="595741" y="314960"/>
                  </a:lnTo>
                  <a:lnTo>
                    <a:pt x="586507" y="274320"/>
                  </a:lnTo>
                  <a:lnTo>
                    <a:pt x="602668" y="241300"/>
                  </a:lnTo>
                  <a:lnTo>
                    <a:pt x="609780" y="200660"/>
                  </a:lnTo>
                  <a:lnTo>
                    <a:pt x="605795" y="152400"/>
                  </a:lnTo>
                  <a:lnTo>
                    <a:pt x="588666" y="97790"/>
                  </a:lnTo>
                  <a:lnTo>
                    <a:pt x="575256" y="68580"/>
                  </a:lnTo>
                  <a:lnTo>
                    <a:pt x="561488" y="45720"/>
                  </a:lnTo>
                  <a:lnTo>
                    <a:pt x="558273" y="41910"/>
                  </a:lnTo>
                  <a:close/>
                </a:path>
                <a:path w="901064" h="753110" extrusionOk="0">
                  <a:moveTo>
                    <a:pt x="234608" y="87630"/>
                  </a:moveTo>
                  <a:lnTo>
                    <a:pt x="223795" y="87630"/>
                  </a:lnTo>
                  <a:lnTo>
                    <a:pt x="202531" y="88900"/>
                  </a:lnTo>
                  <a:lnTo>
                    <a:pt x="154453" y="104140"/>
                  </a:lnTo>
                  <a:lnTo>
                    <a:pt x="116290" y="129540"/>
                  </a:lnTo>
                  <a:lnTo>
                    <a:pt x="87270" y="184150"/>
                  </a:lnTo>
                  <a:lnTo>
                    <a:pt x="80496" y="217170"/>
                  </a:lnTo>
                  <a:lnTo>
                    <a:pt x="83937" y="248920"/>
                  </a:lnTo>
                  <a:lnTo>
                    <a:pt x="92664" y="275590"/>
                  </a:lnTo>
                  <a:lnTo>
                    <a:pt x="101748" y="297180"/>
                  </a:lnTo>
                  <a:lnTo>
                    <a:pt x="97279" y="330200"/>
                  </a:lnTo>
                  <a:lnTo>
                    <a:pt x="105304" y="370840"/>
                  </a:lnTo>
                  <a:lnTo>
                    <a:pt x="113440" y="382270"/>
                  </a:lnTo>
                  <a:lnTo>
                    <a:pt x="121433" y="397510"/>
                  </a:lnTo>
                  <a:lnTo>
                    <a:pt x="127521" y="421640"/>
                  </a:lnTo>
                  <a:lnTo>
                    <a:pt x="129942" y="457200"/>
                  </a:lnTo>
                  <a:lnTo>
                    <a:pt x="122937" y="492760"/>
                  </a:lnTo>
                  <a:lnTo>
                    <a:pt x="107527" y="514350"/>
                  </a:lnTo>
                  <a:lnTo>
                    <a:pt x="92116" y="525780"/>
                  </a:lnTo>
                  <a:lnTo>
                    <a:pt x="85111" y="528320"/>
                  </a:lnTo>
                  <a:lnTo>
                    <a:pt x="56259" y="541020"/>
                  </a:lnTo>
                  <a:lnTo>
                    <a:pt x="28692" y="563880"/>
                  </a:lnTo>
                  <a:lnTo>
                    <a:pt x="8030" y="600710"/>
                  </a:lnTo>
                  <a:lnTo>
                    <a:pt x="88" y="652780"/>
                  </a:lnTo>
                  <a:lnTo>
                    <a:pt x="0" y="657860"/>
                  </a:lnTo>
                  <a:lnTo>
                    <a:pt x="210" y="665480"/>
                  </a:lnTo>
                  <a:lnTo>
                    <a:pt x="2418" y="671830"/>
                  </a:lnTo>
                  <a:lnTo>
                    <a:pt x="8413" y="674370"/>
                  </a:lnTo>
                  <a:lnTo>
                    <a:pt x="111908" y="674370"/>
                  </a:lnTo>
                  <a:lnTo>
                    <a:pt x="115405" y="662940"/>
                  </a:lnTo>
                  <a:lnTo>
                    <a:pt x="120068" y="652780"/>
                  </a:lnTo>
                  <a:lnTo>
                    <a:pt x="125160" y="642620"/>
                  </a:lnTo>
                  <a:lnTo>
                    <a:pt x="129942" y="632460"/>
                  </a:lnTo>
                  <a:lnTo>
                    <a:pt x="42566" y="632460"/>
                  </a:lnTo>
                  <a:lnTo>
                    <a:pt x="50085" y="604520"/>
                  </a:lnTo>
                  <a:lnTo>
                    <a:pt x="62902" y="585470"/>
                  </a:lnTo>
                  <a:lnTo>
                    <a:pt x="79267" y="572770"/>
                  </a:lnTo>
                  <a:lnTo>
                    <a:pt x="120409" y="552450"/>
                  </a:lnTo>
                  <a:lnTo>
                    <a:pt x="144960" y="530860"/>
                  </a:lnTo>
                  <a:lnTo>
                    <a:pt x="164510" y="499110"/>
                  </a:lnTo>
                  <a:lnTo>
                    <a:pt x="172487" y="452120"/>
                  </a:lnTo>
                  <a:lnTo>
                    <a:pt x="169175" y="410210"/>
                  </a:lnTo>
                  <a:lnTo>
                    <a:pt x="161137" y="379730"/>
                  </a:lnTo>
                  <a:lnTo>
                    <a:pt x="151217" y="358140"/>
                  </a:lnTo>
                  <a:lnTo>
                    <a:pt x="142261" y="342900"/>
                  </a:lnTo>
                  <a:lnTo>
                    <a:pt x="139975" y="340360"/>
                  </a:lnTo>
                  <a:lnTo>
                    <a:pt x="139511" y="337820"/>
                  </a:lnTo>
                  <a:lnTo>
                    <a:pt x="139025" y="331470"/>
                  </a:lnTo>
                  <a:lnTo>
                    <a:pt x="139041" y="327660"/>
                  </a:lnTo>
                  <a:lnTo>
                    <a:pt x="139440" y="318770"/>
                  </a:lnTo>
                  <a:lnTo>
                    <a:pt x="142261" y="303530"/>
                  </a:lnTo>
                  <a:lnTo>
                    <a:pt x="143136" y="297180"/>
                  </a:lnTo>
                  <a:lnTo>
                    <a:pt x="142785" y="289560"/>
                  </a:lnTo>
                  <a:lnTo>
                    <a:pt x="141601" y="283210"/>
                  </a:lnTo>
                  <a:lnTo>
                    <a:pt x="139975" y="276860"/>
                  </a:lnTo>
                  <a:lnTo>
                    <a:pt x="133016" y="259080"/>
                  </a:lnTo>
                  <a:lnTo>
                    <a:pt x="126307" y="240030"/>
                  </a:lnTo>
                  <a:lnTo>
                    <a:pt x="127783" y="196850"/>
                  </a:lnTo>
                  <a:lnTo>
                    <a:pt x="149611" y="154940"/>
                  </a:lnTo>
                  <a:lnTo>
                    <a:pt x="172487" y="139700"/>
                  </a:lnTo>
                  <a:lnTo>
                    <a:pt x="174646" y="139700"/>
                  </a:lnTo>
                  <a:lnTo>
                    <a:pt x="176932" y="138430"/>
                  </a:lnTo>
                  <a:lnTo>
                    <a:pt x="179091" y="138430"/>
                  </a:lnTo>
                  <a:lnTo>
                    <a:pt x="185396" y="134620"/>
                  </a:lnTo>
                  <a:lnTo>
                    <a:pt x="196570" y="130810"/>
                  </a:lnTo>
                  <a:lnTo>
                    <a:pt x="210720" y="128270"/>
                  </a:lnTo>
                  <a:lnTo>
                    <a:pt x="225954" y="127000"/>
                  </a:lnTo>
                  <a:lnTo>
                    <a:pt x="252751" y="127000"/>
                  </a:lnTo>
                  <a:lnTo>
                    <a:pt x="254148" y="119380"/>
                  </a:lnTo>
                  <a:lnTo>
                    <a:pt x="258466" y="106680"/>
                  </a:lnTo>
                  <a:lnTo>
                    <a:pt x="262911" y="100330"/>
                  </a:lnTo>
                  <a:lnTo>
                    <a:pt x="264308" y="96520"/>
                  </a:lnTo>
                  <a:lnTo>
                    <a:pt x="255139" y="92710"/>
                  </a:lnTo>
                  <a:lnTo>
                    <a:pt x="245147" y="90170"/>
                  </a:lnTo>
                  <a:lnTo>
                    <a:pt x="234608" y="87630"/>
                  </a:lnTo>
                  <a:close/>
                </a:path>
                <a:path w="901064" h="753110" extrusionOk="0">
                  <a:moveTo>
                    <a:pt x="779992" y="125730"/>
                  </a:moveTo>
                  <a:lnTo>
                    <a:pt x="672486" y="125730"/>
                  </a:lnTo>
                  <a:lnTo>
                    <a:pt x="687417" y="127000"/>
                  </a:lnTo>
                  <a:lnTo>
                    <a:pt x="701061" y="129540"/>
                  </a:lnTo>
                  <a:lnTo>
                    <a:pt x="719349" y="135890"/>
                  </a:lnTo>
                  <a:lnTo>
                    <a:pt x="721508" y="138430"/>
                  </a:lnTo>
                  <a:lnTo>
                    <a:pt x="725191" y="138430"/>
                  </a:lnTo>
                  <a:lnTo>
                    <a:pt x="759106" y="168910"/>
                  </a:lnTo>
                  <a:lnTo>
                    <a:pt x="773545" y="214630"/>
                  </a:lnTo>
                  <a:lnTo>
                    <a:pt x="770864" y="237490"/>
                  </a:lnTo>
                  <a:lnTo>
                    <a:pt x="764682" y="257810"/>
                  </a:lnTo>
                  <a:lnTo>
                    <a:pt x="757703" y="274320"/>
                  </a:lnTo>
                  <a:lnTo>
                    <a:pt x="755608" y="280670"/>
                  </a:lnTo>
                  <a:lnTo>
                    <a:pt x="754751" y="287020"/>
                  </a:lnTo>
                  <a:lnTo>
                    <a:pt x="754989" y="294640"/>
                  </a:lnTo>
                  <a:lnTo>
                    <a:pt x="756179" y="300990"/>
                  </a:lnTo>
                  <a:lnTo>
                    <a:pt x="758882" y="316230"/>
                  </a:lnTo>
                  <a:lnTo>
                    <a:pt x="759132" y="327660"/>
                  </a:lnTo>
                  <a:lnTo>
                    <a:pt x="758287" y="335280"/>
                  </a:lnTo>
                  <a:lnTo>
                    <a:pt x="757703" y="339090"/>
                  </a:lnTo>
                  <a:lnTo>
                    <a:pt x="756179" y="340360"/>
                  </a:lnTo>
                  <a:lnTo>
                    <a:pt x="746783" y="355600"/>
                  </a:lnTo>
                  <a:lnTo>
                    <a:pt x="736637" y="377190"/>
                  </a:lnTo>
                  <a:lnTo>
                    <a:pt x="728515" y="407670"/>
                  </a:lnTo>
                  <a:lnTo>
                    <a:pt x="725191" y="449580"/>
                  </a:lnTo>
                  <a:lnTo>
                    <a:pt x="732984" y="496570"/>
                  </a:lnTo>
                  <a:lnTo>
                    <a:pt x="752290" y="529590"/>
                  </a:lnTo>
                  <a:lnTo>
                    <a:pt x="777001" y="551180"/>
                  </a:lnTo>
                  <a:lnTo>
                    <a:pt x="801010" y="561340"/>
                  </a:lnTo>
                  <a:lnTo>
                    <a:pt x="819995" y="570230"/>
                  </a:lnTo>
                  <a:lnTo>
                    <a:pt x="836872" y="582930"/>
                  </a:lnTo>
                  <a:lnTo>
                    <a:pt x="850106" y="600710"/>
                  </a:lnTo>
                  <a:lnTo>
                    <a:pt x="858160" y="626110"/>
                  </a:lnTo>
                  <a:lnTo>
                    <a:pt x="770022" y="626110"/>
                  </a:lnTo>
                  <a:lnTo>
                    <a:pt x="775975" y="636270"/>
                  </a:lnTo>
                  <a:lnTo>
                    <a:pt x="780976" y="646430"/>
                  </a:lnTo>
                  <a:lnTo>
                    <a:pt x="785167" y="657860"/>
                  </a:lnTo>
                  <a:lnTo>
                    <a:pt x="788691" y="668020"/>
                  </a:lnTo>
                  <a:lnTo>
                    <a:pt x="880512" y="668020"/>
                  </a:lnTo>
                  <a:lnTo>
                    <a:pt x="892186" y="665480"/>
                  </a:lnTo>
                  <a:lnTo>
                    <a:pt x="898181" y="657860"/>
                  </a:lnTo>
                  <a:lnTo>
                    <a:pt x="900390" y="650240"/>
                  </a:lnTo>
                  <a:lnTo>
                    <a:pt x="900705" y="646430"/>
                  </a:lnTo>
                  <a:lnTo>
                    <a:pt x="890073" y="594360"/>
                  </a:lnTo>
                  <a:lnTo>
                    <a:pt x="868130" y="558800"/>
                  </a:lnTo>
                  <a:lnTo>
                    <a:pt x="840091" y="537210"/>
                  </a:lnTo>
                  <a:lnTo>
                    <a:pt x="811170" y="523240"/>
                  </a:lnTo>
                  <a:lnTo>
                    <a:pt x="785252" y="516890"/>
                  </a:lnTo>
                  <a:lnTo>
                    <a:pt x="771943" y="506730"/>
                  </a:lnTo>
                  <a:lnTo>
                    <a:pt x="767040" y="487680"/>
                  </a:lnTo>
                  <a:lnTo>
                    <a:pt x="766339" y="452120"/>
                  </a:lnTo>
                  <a:lnTo>
                    <a:pt x="768957" y="417830"/>
                  </a:lnTo>
                  <a:lnTo>
                    <a:pt x="775372" y="393700"/>
                  </a:lnTo>
                  <a:lnTo>
                    <a:pt x="783431" y="377190"/>
                  </a:lnTo>
                  <a:lnTo>
                    <a:pt x="790977" y="365760"/>
                  </a:lnTo>
                  <a:lnTo>
                    <a:pt x="801177" y="354330"/>
                  </a:lnTo>
                  <a:lnTo>
                    <a:pt x="804947" y="342900"/>
                  </a:lnTo>
                  <a:lnTo>
                    <a:pt x="802622" y="325120"/>
                  </a:lnTo>
                  <a:lnTo>
                    <a:pt x="794533" y="292100"/>
                  </a:lnTo>
                  <a:lnTo>
                    <a:pt x="803618" y="271780"/>
                  </a:lnTo>
                  <a:lnTo>
                    <a:pt x="812345" y="243840"/>
                  </a:lnTo>
                  <a:lnTo>
                    <a:pt x="815786" y="212090"/>
                  </a:lnTo>
                  <a:lnTo>
                    <a:pt x="809011" y="180340"/>
                  </a:lnTo>
                  <a:lnTo>
                    <a:pt x="794513" y="147320"/>
                  </a:lnTo>
                  <a:lnTo>
                    <a:pt x="779992" y="125730"/>
                  </a:lnTo>
                  <a:close/>
                </a:path>
                <a:path w="901064" h="753110" extrusionOk="0">
                  <a:moveTo>
                    <a:pt x="252751" y="127000"/>
                  </a:moveTo>
                  <a:lnTo>
                    <a:pt x="233179" y="127000"/>
                  </a:lnTo>
                  <a:lnTo>
                    <a:pt x="239654" y="128270"/>
                  </a:lnTo>
                  <a:lnTo>
                    <a:pt x="245439" y="130810"/>
                  </a:lnTo>
                  <a:lnTo>
                    <a:pt x="250592" y="133350"/>
                  </a:lnTo>
                  <a:lnTo>
                    <a:pt x="252751" y="127000"/>
                  </a:lnTo>
                  <a:close/>
                </a:path>
                <a:path w="901064" h="753110" extrusionOk="0">
                  <a:moveTo>
                    <a:pt x="672486" y="83820"/>
                  </a:moveTo>
                  <a:lnTo>
                    <a:pt x="661662" y="83820"/>
                  </a:lnTo>
                  <a:lnTo>
                    <a:pt x="651039" y="85090"/>
                  </a:lnTo>
                  <a:lnTo>
                    <a:pt x="640822" y="87630"/>
                  </a:lnTo>
                  <a:lnTo>
                    <a:pt x="631211" y="92710"/>
                  </a:lnTo>
                  <a:lnTo>
                    <a:pt x="635726" y="101600"/>
                  </a:lnTo>
                  <a:lnTo>
                    <a:pt x="639323" y="111760"/>
                  </a:lnTo>
                  <a:lnTo>
                    <a:pt x="641945" y="121920"/>
                  </a:lnTo>
                  <a:lnTo>
                    <a:pt x="643530" y="132080"/>
                  </a:lnTo>
                  <a:lnTo>
                    <a:pt x="645689" y="132080"/>
                  </a:lnTo>
                  <a:lnTo>
                    <a:pt x="651180" y="128270"/>
                  </a:lnTo>
                  <a:lnTo>
                    <a:pt x="657707" y="127000"/>
                  </a:lnTo>
                  <a:lnTo>
                    <a:pt x="664924" y="125730"/>
                  </a:lnTo>
                  <a:lnTo>
                    <a:pt x="779992" y="125730"/>
                  </a:lnTo>
                  <a:lnTo>
                    <a:pt x="763184" y="111760"/>
                  </a:lnTo>
                  <a:lnTo>
                    <a:pt x="741828" y="100330"/>
                  </a:lnTo>
                  <a:lnTo>
                    <a:pt x="730976" y="95250"/>
                  </a:lnTo>
                  <a:lnTo>
                    <a:pt x="714730" y="88900"/>
                  </a:lnTo>
                  <a:lnTo>
                    <a:pt x="694697" y="85090"/>
                  </a:lnTo>
                  <a:lnTo>
                    <a:pt x="672486" y="838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5"/>
          <p:cNvSpPr/>
          <p:nvPr/>
        </p:nvSpPr>
        <p:spPr>
          <a:xfrm>
            <a:off x="690942" y="6406659"/>
            <a:ext cx="1511082" cy="2985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"/>
          <p:cNvSpPr txBox="1"/>
          <p:nvPr/>
        </p:nvSpPr>
        <p:spPr>
          <a:xfrm>
            <a:off x="6096000" y="5627394"/>
            <a:ext cx="3566986" cy="84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HUMANITIES &amp; MANAGEMENT STUDIES</a:t>
            </a:r>
            <a:endParaRPr sz="2400" b="1" i="0" u="none" strike="noStrike" cap="none"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sp>
        <p:nvSpPr>
          <p:cNvPr id="326" name="Google Shape;326;p5"/>
          <p:cNvSpPr/>
          <p:nvPr/>
        </p:nvSpPr>
        <p:spPr>
          <a:xfrm>
            <a:off x="6418799" y="2828187"/>
            <a:ext cx="2968072" cy="100915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"/>
          <p:cNvSpPr/>
          <p:nvPr/>
        </p:nvSpPr>
        <p:spPr>
          <a:xfrm>
            <a:off x="6406378" y="5407488"/>
            <a:ext cx="2968072" cy="100915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"/>
          <p:cNvSpPr txBox="1"/>
          <p:nvPr/>
        </p:nvSpPr>
        <p:spPr>
          <a:xfrm>
            <a:off x="307880" y="5419844"/>
            <a:ext cx="45977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5002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SCHOOL OF MEDICAL SCIENCES (coming soon)</a:t>
            </a:r>
            <a:endParaRPr dirty="0">
              <a:solidFill>
                <a:srgbClr val="A5002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DFF4B-CBED-88FF-3E44-86ED870739D8}"/>
              </a:ext>
            </a:extLst>
          </p:cNvPr>
          <p:cNvSpPr txBox="1"/>
          <p:nvPr/>
        </p:nvSpPr>
        <p:spPr>
          <a:xfrm>
            <a:off x="307880" y="33515"/>
            <a:ext cx="2537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Departments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4114</TotalTime>
  <Words>1349</Words>
  <Application>Microsoft Office PowerPoint</Application>
  <PresentationFormat>Widescreen</PresentationFormat>
  <Paragraphs>310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Microsoft Sans Serif</vt:lpstr>
      <vt:lpstr>Arial</vt:lpstr>
      <vt:lpstr>Wingdings 3</vt:lpstr>
      <vt:lpstr>Tw Cen MT</vt:lpstr>
      <vt:lpstr>Calibri</vt:lpstr>
      <vt:lpstr>Wingdings</vt:lpstr>
      <vt:lpstr>Noto Sans Symbols</vt:lpstr>
      <vt:lpstr>Gill Sans MT</vt:lpstr>
      <vt:lpstr>Tw Cen MT Condensed</vt:lpstr>
      <vt:lpstr>Parcel</vt:lpstr>
      <vt:lpstr>Integral</vt:lpstr>
      <vt:lpstr>Indian Institute of Technology Madras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Indian Institute of Technology Madras</dc:title>
  <dc:creator>Deepa Alexander</dc:creator>
  <cp:lastModifiedBy>Rupa Pandit</cp:lastModifiedBy>
  <cp:revision>25</cp:revision>
  <dcterms:created xsi:type="dcterms:W3CDTF">2022-01-27T07:35:54Z</dcterms:created>
  <dcterms:modified xsi:type="dcterms:W3CDTF">2023-06-19T05:01:42Z</dcterms:modified>
</cp:coreProperties>
</file>